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1"/>
  </p:notesMasterIdLst>
  <p:sldIdLst>
    <p:sldId id="274" r:id="rId5"/>
    <p:sldId id="282" r:id="rId6"/>
    <p:sldId id="277" r:id="rId7"/>
    <p:sldId id="278" r:id="rId8"/>
    <p:sldId id="279" r:id="rId9"/>
    <p:sldId id="280" r:id="rId10"/>
    <p:sldId id="281" r:id="rId11"/>
    <p:sldId id="275" r:id="rId12"/>
    <p:sldId id="286" r:id="rId13"/>
    <p:sldId id="293" r:id="rId14"/>
    <p:sldId id="294" r:id="rId15"/>
    <p:sldId id="295" r:id="rId16"/>
    <p:sldId id="296" r:id="rId17"/>
    <p:sldId id="283" r:id="rId18"/>
    <p:sldId id="284" r:id="rId19"/>
    <p:sldId id="285" r:id="rId20"/>
    <p:sldId id="291" r:id="rId21"/>
    <p:sldId id="297" r:id="rId22"/>
    <p:sldId id="298" r:id="rId23"/>
    <p:sldId id="299" r:id="rId24"/>
    <p:sldId id="300" r:id="rId25"/>
    <p:sldId id="301" r:id="rId26"/>
    <p:sldId id="302" r:id="rId27"/>
    <p:sldId id="304" r:id="rId28"/>
    <p:sldId id="303" r:id="rId29"/>
    <p:sldId id="2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ra, Laura G" initials="PG" lastIdx="3" clrIdx="0">
    <p:extLst>
      <p:ext uri="{19B8F6BF-5375-455C-9EA6-DF929625EA0E}">
        <p15:presenceInfo xmlns:p15="http://schemas.microsoft.com/office/powerpoint/2012/main" userId="S::lgparrac@cougarnet.uh.edu::9a732efc-6d68-4486-a250-5753a29d4c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98BBE5-45CA-49E4-9CF4-7BD5CE1F2C21}" v="22" dt="2020-09-15T15:14:52.371"/>
    <p1510:client id="{0E462F04-3C9E-4BE3-9A6C-2B09B3AC7E94}" v="26" dt="2020-09-15T19:08:29.857"/>
    <p1510:client id="{10BAB316-9F65-4FAF-BC90-92A2FAFBD9DC}" v="8" dt="2020-09-22T03:15:01.828"/>
    <p1510:client id="{190FA2E5-D58C-480A-6454-60CEB4DA60F9}" v="202" dt="2020-09-13T21:36:39.899"/>
    <p1510:client id="{1E9F1BDA-44C3-4EF2-9BC7-F31AD745ECE5}" v="320" dt="2020-09-22T00:29:12.513"/>
    <p1510:client id="{24BDC09F-7449-476A-2539-471B68C030F1}" v="542" dt="2020-09-14T21:04:31.795"/>
    <p1510:client id="{2B2CBC8C-4988-4BAE-84C4-1C07B00534D7}" v="28" dt="2020-09-22T07:46:55.176"/>
    <p1510:client id="{38FD23FA-65E9-4E11-9A61-ABD6A724A6C9}" v="69" dt="2020-09-17T17:53:38.458"/>
    <p1510:client id="{3BF0BA32-173B-4EBA-9AD1-27968168DBEF}" v="1" dt="2020-09-21T06:06:52.280"/>
    <p1510:client id="{3C9D32AA-C720-40BB-D08E-96437FD133CD}" v="104" dt="2020-09-09T22:21:50.407"/>
    <p1510:client id="{4491FB18-E948-433B-8DD7-C957A1468FE8}" v="514" dt="2020-09-15T19:03:28.856"/>
    <p1510:client id="{48A53266-8D37-463C-9D6A-2ADE4129C9EB}" v="24" dt="2020-09-15T15:35:36.227"/>
    <p1510:client id="{48AE885D-55C8-4D47-0568-38C456A9ECFD}" v="268" dt="2020-09-14T06:50:30.472"/>
    <p1510:client id="{4914A8AA-5D94-4EA7-824D-1067AD7D1C06}" v="84" dt="2020-09-17T05:15:07.613"/>
    <p1510:client id="{4FCE0F12-AEAC-462C-5D5D-FB7F6D12F081}" v="20" dt="2020-09-14T07:03:53.187"/>
    <p1510:client id="{4FF4CD3B-71A5-48F9-8328-3449659C8A49}" v="483" dt="2020-09-09T22:15:21.016"/>
    <p1510:client id="{58CD2A57-E9C7-4D42-806F-2E830BFEE02D}" v="53" dt="2020-09-09T01:39:35.803"/>
    <p1510:client id="{5928388C-4322-4D5B-8EB4-B49395E5A184}" v="135" dt="2020-09-14T07:14:58.285"/>
    <p1510:client id="{5AA3B658-0744-4B06-839B-635316B41054}" v="15" dt="2020-09-15T19:21:06.137"/>
    <p1510:client id="{60F1AE63-EFC3-4BE4-8FE6-BDBE85247F8D}" v="119" dt="2020-09-17T05:05:22.333"/>
    <p1510:client id="{64579C42-4A2F-48B9-81ED-322EF0B25747}" v="61" dt="2020-09-15T18:44:16.693"/>
    <p1510:client id="{650F6571-8539-4F0E-A08D-EF64918761E0}" v="421" dt="2020-09-16T07:17:51.956"/>
    <p1510:client id="{66856C47-5A90-4C8E-F378-B48A9CD0ED73}" v="55" dt="2020-09-14T19:35:43.866"/>
    <p1510:client id="{6699585E-7162-46A0-92E9-2FB1B9504C24}" v="3" dt="2020-09-10T13:10:15.222"/>
    <p1510:client id="{693F9738-782F-44C3-BC33-B87697E9ED59}" v="65" dt="2020-09-18T22:39:05.635"/>
    <p1510:client id="{6A4975FC-EAFB-4EC3-B3DC-3F083DEC4269}" v="408" dt="2020-09-13T21:28:53.354"/>
    <p1510:client id="{7B8AB9E8-DE94-4E33-897B-B1B85DE4436E}" v="392" dt="2020-09-17T18:12:14.049"/>
    <p1510:client id="{7D1D4ED9-5CF1-411E-9912-8CCB1E2E11B8}" v="2" dt="2020-09-15T19:17:29.672"/>
    <p1510:client id="{7E9ADFE4-8FFA-4803-B9A2-31F5C71262C9}" v="1" dt="2020-09-22T03:12:28.468"/>
    <p1510:client id="{7ED5CE11-ED60-4DD1-2951-26E843D962AD}" v="479" dt="2020-09-10T04:55:26.810"/>
    <p1510:client id="{8DC0E3FF-02F4-41E7-B985-95EBB55B611D}" v="56" dt="2020-09-18T03:48:00.614"/>
    <p1510:client id="{A1874578-C2EE-4A2C-940E-AC04A523941C}" v="111" dt="2020-09-22T01:25:01.954"/>
    <p1510:client id="{A61D7BC8-50A5-4955-9F8A-B6465EB38F3E}" v="1" dt="2020-09-15T19:09:17.787"/>
    <p1510:client id="{B267D924-4C3B-4894-B005-EF898FD40CB5}" v="162" dt="2020-09-18T02:03:46.182"/>
    <p1510:client id="{C33FFD3D-E8A3-4D43-C5A1-D503A9EF6AA4}" v="212" dt="2020-09-15T03:46:20.055"/>
    <p1510:client id="{C56CE017-228F-4ED1-B0B2-9AD7AA5FF367}" v="45" dt="2020-09-18T00:30:22.312"/>
    <p1510:client id="{D3620B5B-E241-4A13-8370-B59C17086E0C}" v="507" dt="2020-09-17T23:09:35.742"/>
    <p1510:client id="{D5672115-452E-4FC2-9B86-8C48FCA8A37D}" v="66" dt="2020-09-21T20:41:22.220"/>
    <p1510:client id="{D64497AF-06AD-416E-BE75-9F8D99E45055}" v="217" dt="2020-09-22T01:13:31.554"/>
    <p1510:client id="{E92EBB81-8202-453D-3784-D5356AFCC079}" v="1" dt="2020-09-14T20:33:19.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19" autoAdjust="0"/>
  </p:normalViewPr>
  <p:slideViewPr>
    <p:cSldViewPr snapToGrid="0">
      <p:cViewPr varScale="1">
        <p:scale>
          <a:sx n="93" d="100"/>
          <a:sy n="93" d="100"/>
        </p:scale>
        <p:origin x="9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13T14:17:28.621" idx="1">
    <p:pos x="2315" y="2068"/>
    <p:text>add transition to the image so it appears after the title
</p:text>
    <p:extLst>
      <p:ext uri="{C676402C-5697-4E1C-873F-D02D1690AC5C}">
        <p15:threadingInfo xmlns:p15="http://schemas.microsoft.com/office/powerpoint/2012/main" timeZoneBias="420"/>
      </p:ext>
    </p:extLst>
  </p:cm>
  <p:cm authorId="1" dt="2020-09-13T14:21:46.966" idx="2">
    <p:pos x="3734" y="2150"/>
    <p:text>And then after another click the meaning of the acronym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9-14T12:35:43.866" idx="3">
    <p:pos x="5406" y="1471"/>
    <p:text>this after the title
</p:text>
    <p:extLst>
      <p:ext uri="{C676402C-5697-4E1C-873F-D02D1690AC5C}">
        <p15:threadingInfo xmlns:p15="http://schemas.microsoft.com/office/powerpoint/2012/main" timeZoneBias="42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24FBE7-77A8-417E-B9B7-4D994D20591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50AC83B-1240-46DD-8048-60FF1B4E0E58}">
      <dgm:prSet/>
      <dgm:spPr/>
      <dgm:t>
        <a:bodyPr/>
        <a:lstStyle/>
        <a:p>
          <a:pPr>
            <a:lnSpc>
              <a:spcPct val="100000"/>
            </a:lnSpc>
            <a:defRPr cap="all"/>
          </a:pPr>
          <a:r>
            <a:rPr lang="en-US" dirty="0"/>
            <a:t>1. </a:t>
          </a:r>
          <a:r>
            <a:rPr lang="en-US" b="1" dirty="0"/>
            <a:t>WAIT</a:t>
          </a:r>
          <a:r>
            <a:rPr lang="en-US" dirty="0"/>
            <a:t> First</a:t>
          </a:r>
          <a:r>
            <a:rPr lang="en-US" b="1" dirty="0">
              <a:latin typeface="Franklin Gothic Demi" panose="020B0502020104020203"/>
            </a:rPr>
            <a:t> </a:t>
          </a:r>
          <a:endParaRPr lang="en-US" dirty="0"/>
        </a:p>
      </dgm:t>
    </dgm:pt>
    <dgm:pt modelId="{0627A3BA-DE07-4B63-A89D-940BE78E8FC2}" type="parTrans" cxnId="{0093E2A0-F9E4-41D8-855C-C7D58DDC34C4}">
      <dgm:prSet/>
      <dgm:spPr/>
      <dgm:t>
        <a:bodyPr/>
        <a:lstStyle/>
        <a:p>
          <a:endParaRPr lang="en-US"/>
        </a:p>
      </dgm:t>
    </dgm:pt>
    <dgm:pt modelId="{69D219B9-FEBF-40D1-B7AE-82316F3197C8}" type="sibTrans" cxnId="{0093E2A0-F9E4-41D8-855C-C7D58DDC34C4}">
      <dgm:prSet/>
      <dgm:spPr/>
      <dgm:t>
        <a:bodyPr/>
        <a:lstStyle/>
        <a:p>
          <a:endParaRPr lang="en-US"/>
        </a:p>
      </dgm:t>
    </dgm:pt>
    <dgm:pt modelId="{BA169B23-AA74-4742-9CD7-7C184376C184}">
      <dgm:prSet/>
      <dgm:spPr/>
      <dgm:t>
        <a:bodyPr/>
        <a:lstStyle/>
        <a:p>
          <a:pPr>
            <a:lnSpc>
              <a:spcPct val="100000"/>
            </a:lnSpc>
            <a:defRPr cap="all"/>
          </a:pPr>
          <a:r>
            <a:rPr lang="en-US" dirty="0"/>
            <a:t>4. </a:t>
          </a:r>
          <a:r>
            <a:rPr lang="en-US" b="1" dirty="0"/>
            <a:t>Consider </a:t>
          </a:r>
          <a:r>
            <a:rPr lang="en-US" b="1" dirty="0">
              <a:latin typeface="Franklin Gothic Demi" panose="020B0502020104020203"/>
            </a:rPr>
            <a:t>Your</a:t>
          </a:r>
          <a:r>
            <a:rPr lang="en-US" b="1" dirty="0"/>
            <a:t> </a:t>
          </a:r>
          <a:r>
            <a:rPr lang="en-US" b="1" dirty="0">
              <a:latin typeface="Franklin Gothic Demi" panose="020B0502020104020203"/>
            </a:rPr>
            <a:t>Client's</a:t>
          </a:r>
          <a:r>
            <a:rPr lang="en-US" b="1" dirty="0"/>
            <a:t> </a:t>
          </a:r>
          <a:r>
            <a:rPr lang="en-US" b="1" dirty="0">
              <a:latin typeface="Franklin Gothic Demi" panose="020B0502020104020203"/>
            </a:rPr>
            <a:t>Values</a:t>
          </a:r>
          <a:r>
            <a:rPr lang="en-US" dirty="0"/>
            <a:t> </a:t>
          </a:r>
          <a:endParaRPr lang="en-US" dirty="0">
            <a:latin typeface="Franklin Gothic Demi" panose="020B0502020104020203"/>
          </a:endParaRPr>
        </a:p>
      </dgm:t>
    </dgm:pt>
    <dgm:pt modelId="{5E7FD912-4FAA-44C8-8F98-81BC8F9C7F1C}" type="parTrans" cxnId="{90C97E26-29FE-42E6-83E9-DE6B613FA51B}">
      <dgm:prSet/>
      <dgm:spPr/>
      <dgm:t>
        <a:bodyPr/>
        <a:lstStyle/>
        <a:p>
          <a:endParaRPr lang="en-US"/>
        </a:p>
      </dgm:t>
    </dgm:pt>
    <dgm:pt modelId="{4BEE6394-76A7-4BC9-A697-EAB93186423B}" type="sibTrans" cxnId="{90C97E26-29FE-42E6-83E9-DE6B613FA51B}">
      <dgm:prSet/>
      <dgm:spPr/>
      <dgm:t>
        <a:bodyPr/>
        <a:lstStyle/>
        <a:p>
          <a:endParaRPr lang="en-US"/>
        </a:p>
      </dgm:t>
    </dgm:pt>
    <dgm:pt modelId="{B632ECEC-2D2B-469B-BA05-340116D3A864}">
      <dgm:prSet phldr="0"/>
      <dgm:spPr/>
      <dgm:t>
        <a:bodyPr/>
        <a:lstStyle/>
        <a:p>
          <a:pPr>
            <a:lnSpc>
              <a:spcPct val="100000"/>
            </a:lnSpc>
            <a:defRPr cap="all"/>
          </a:pPr>
          <a:r>
            <a:rPr lang="en-US" dirty="0"/>
            <a:t>2. </a:t>
          </a:r>
          <a:r>
            <a:rPr lang="en-US" b="1" dirty="0"/>
            <a:t>Be Brief</a:t>
          </a:r>
          <a:r>
            <a:rPr lang="en-US" dirty="0">
              <a:latin typeface="Franklin Gothic Demi" panose="020B0502020104020203"/>
            </a:rPr>
            <a:t> </a:t>
          </a:r>
        </a:p>
      </dgm:t>
    </dgm:pt>
    <dgm:pt modelId="{03A8F10B-64B0-483A-B587-24327CA41A39}" type="parTrans" cxnId="{BE61C81A-A6C9-4003-B1F1-6741D0171F34}">
      <dgm:prSet/>
      <dgm:spPr/>
      <dgm:t>
        <a:bodyPr/>
        <a:lstStyle/>
        <a:p>
          <a:endParaRPr lang="en-US"/>
        </a:p>
      </dgm:t>
    </dgm:pt>
    <dgm:pt modelId="{0340E32E-23AE-4776-A247-F0A25094C1CA}" type="sibTrans" cxnId="{BE61C81A-A6C9-4003-B1F1-6741D0171F34}">
      <dgm:prSet/>
      <dgm:spPr/>
      <dgm:t>
        <a:bodyPr/>
        <a:lstStyle/>
        <a:p>
          <a:endParaRPr lang="en-US"/>
        </a:p>
      </dgm:t>
    </dgm:pt>
    <dgm:pt modelId="{A4411FC3-A0CE-42F1-86E1-32C615B0B3D1}">
      <dgm:prSet phldr="0"/>
      <dgm:spPr/>
      <dgm:t>
        <a:bodyPr/>
        <a:lstStyle/>
        <a:p>
          <a:pPr>
            <a:lnSpc>
              <a:spcPct val="100000"/>
            </a:lnSpc>
            <a:defRPr cap="all"/>
          </a:pPr>
          <a:r>
            <a:rPr lang="en-US" dirty="0"/>
            <a:t>3. </a:t>
          </a:r>
          <a:r>
            <a:rPr lang="en-US" b="0" dirty="0">
              <a:latin typeface="Franklin Gothic Demi" panose="020B0502020104020203"/>
            </a:rPr>
            <a:t>Use </a:t>
          </a:r>
          <a:r>
            <a:rPr lang="en-US" b="1" dirty="0"/>
            <a:t>"I" Statements</a:t>
          </a:r>
          <a:r>
            <a:rPr lang="en-US" dirty="0">
              <a:latin typeface="Franklin Gothic Demi" panose="020B0502020104020203"/>
            </a:rPr>
            <a:t>  </a:t>
          </a:r>
          <a:endParaRPr lang="en-US" dirty="0"/>
        </a:p>
      </dgm:t>
    </dgm:pt>
    <dgm:pt modelId="{780760E0-FDE8-4AD7-A13D-A6145DF2EB7F}" type="parTrans" cxnId="{B8C7EC67-A95D-4E6C-B68D-940DB21ED3DA}">
      <dgm:prSet/>
      <dgm:spPr/>
      <dgm:t>
        <a:bodyPr/>
        <a:lstStyle/>
        <a:p>
          <a:endParaRPr lang="en-US"/>
        </a:p>
      </dgm:t>
    </dgm:pt>
    <dgm:pt modelId="{671CF35D-E3F5-4367-A6F9-5BA533365F0B}" type="sibTrans" cxnId="{B8C7EC67-A95D-4E6C-B68D-940DB21ED3DA}">
      <dgm:prSet/>
      <dgm:spPr/>
      <dgm:t>
        <a:bodyPr/>
        <a:lstStyle/>
        <a:p>
          <a:endParaRPr lang="en-US"/>
        </a:p>
      </dgm:t>
    </dgm:pt>
    <dgm:pt modelId="{4067B845-B0CF-4757-8D4E-964DBA51ABD8}">
      <dgm:prSet phldr="0"/>
      <dgm:spPr/>
      <dgm:t>
        <a:bodyPr/>
        <a:lstStyle/>
        <a:p>
          <a:pPr>
            <a:lnSpc>
              <a:spcPct val="100000"/>
            </a:lnSpc>
            <a:defRPr cap="all"/>
          </a:pPr>
          <a:r>
            <a:rPr lang="en-US" dirty="0"/>
            <a:t>5. </a:t>
          </a:r>
          <a:r>
            <a:rPr lang="en-US" b="1" dirty="0"/>
            <a:t>Consider </a:t>
          </a:r>
          <a:r>
            <a:rPr lang="en-US" b="1" dirty="0">
              <a:latin typeface="Franklin Gothic Demi" panose="020B0502020104020203"/>
            </a:rPr>
            <a:t>The Impact </a:t>
          </a:r>
          <a:endParaRPr lang="en-US" dirty="0"/>
        </a:p>
      </dgm:t>
    </dgm:pt>
    <dgm:pt modelId="{0F83C815-D062-4896-BEB2-85E4A178F50C}" type="parTrans" cxnId="{66FD7EE6-3180-4785-B413-C289F1F38F0E}">
      <dgm:prSet/>
      <dgm:spPr/>
      <dgm:t>
        <a:bodyPr/>
        <a:lstStyle/>
        <a:p>
          <a:endParaRPr lang="en-US"/>
        </a:p>
      </dgm:t>
    </dgm:pt>
    <dgm:pt modelId="{C2C6681E-F9FB-4A79-9C74-8EECB54B2B0E}" type="sibTrans" cxnId="{66FD7EE6-3180-4785-B413-C289F1F38F0E}">
      <dgm:prSet/>
      <dgm:spPr/>
      <dgm:t>
        <a:bodyPr/>
        <a:lstStyle/>
        <a:p>
          <a:endParaRPr lang="en-US"/>
        </a:p>
      </dgm:t>
    </dgm:pt>
    <dgm:pt modelId="{75B52974-D422-4694-944B-6BEAEF3C38EC}" type="pres">
      <dgm:prSet presAssocID="{3B24FBE7-77A8-417E-B9B7-4D994D20591D}" presName="root" presStyleCnt="0">
        <dgm:presLayoutVars>
          <dgm:dir/>
          <dgm:resizeHandles val="exact"/>
        </dgm:presLayoutVars>
      </dgm:prSet>
      <dgm:spPr/>
    </dgm:pt>
    <dgm:pt modelId="{0A846640-5909-403D-AF88-7169CABADD77}" type="pres">
      <dgm:prSet presAssocID="{450AC83B-1240-46DD-8048-60FF1B4E0E58}" presName="compNode" presStyleCnt="0"/>
      <dgm:spPr/>
    </dgm:pt>
    <dgm:pt modelId="{CE2F4D05-C02F-456C-841E-F428B08EA3F0}" type="pres">
      <dgm:prSet presAssocID="{450AC83B-1240-46DD-8048-60FF1B4E0E58}" presName="iconBgRect" presStyleLbl="bgShp" presStyleIdx="0" presStyleCnt="5"/>
      <dgm:spPr/>
    </dgm:pt>
    <dgm:pt modelId="{9BD5C26D-A0D4-4FDF-B4B0-9421ED2B2DD1}" type="pres">
      <dgm:prSet presAssocID="{450AC83B-1240-46DD-8048-60FF1B4E0E58}"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ised hand"/>
        </a:ext>
      </dgm:extLst>
    </dgm:pt>
    <dgm:pt modelId="{DEF5799E-91B1-402F-8FEE-266160D7E2E3}" type="pres">
      <dgm:prSet presAssocID="{450AC83B-1240-46DD-8048-60FF1B4E0E58}" presName="spaceRect" presStyleCnt="0"/>
      <dgm:spPr/>
    </dgm:pt>
    <dgm:pt modelId="{5539EBB8-E694-4C8E-A9F5-6144D86222EA}" type="pres">
      <dgm:prSet presAssocID="{450AC83B-1240-46DD-8048-60FF1B4E0E58}" presName="textRect" presStyleLbl="revTx" presStyleIdx="0" presStyleCnt="5">
        <dgm:presLayoutVars>
          <dgm:chMax val="1"/>
          <dgm:chPref val="1"/>
        </dgm:presLayoutVars>
      </dgm:prSet>
      <dgm:spPr/>
    </dgm:pt>
    <dgm:pt modelId="{00A4C095-0609-4494-970C-C65887DA4CC2}" type="pres">
      <dgm:prSet presAssocID="{69D219B9-FEBF-40D1-B7AE-82316F3197C8}" presName="sibTrans" presStyleCnt="0"/>
      <dgm:spPr/>
    </dgm:pt>
    <dgm:pt modelId="{19FDA82C-39D6-458C-89FF-69F668ED0C19}" type="pres">
      <dgm:prSet presAssocID="{B632ECEC-2D2B-469B-BA05-340116D3A864}" presName="compNode" presStyleCnt="0"/>
      <dgm:spPr/>
    </dgm:pt>
    <dgm:pt modelId="{0CB009D0-1D43-406B-B02A-3EC30B12FCE9}" type="pres">
      <dgm:prSet presAssocID="{B632ECEC-2D2B-469B-BA05-340116D3A864}" presName="iconBgRect" presStyleLbl="bgShp" presStyleIdx="1" presStyleCnt="5"/>
      <dgm:spPr/>
    </dgm:pt>
    <dgm:pt modelId="{4D0A90F1-0310-48F7-8F9C-8937393010C3}" type="pres">
      <dgm:prSet presAssocID="{B632ECEC-2D2B-469B-BA05-340116D3A864}"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larm Ringing"/>
        </a:ext>
      </dgm:extLst>
    </dgm:pt>
    <dgm:pt modelId="{F4420790-BD90-4A22-B1F0-012E30AB94CB}" type="pres">
      <dgm:prSet presAssocID="{B632ECEC-2D2B-469B-BA05-340116D3A864}" presName="spaceRect" presStyleCnt="0"/>
      <dgm:spPr/>
    </dgm:pt>
    <dgm:pt modelId="{757714B1-98C9-4488-A698-0472ED27F3AF}" type="pres">
      <dgm:prSet presAssocID="{B632ECEC-2D2B-469B-BA05-340116D3A864}" presName="textRect" presStyleLbl="revTx" presStyleIdx="1" presStyleCnt="5">
        <dgm:presLayoutVars>
          <dgm:chMax val="1"/>
          <dgm:chPref val="1"/>
        </dgm:presLayoutVars>
      </dgm:prSet>
      <dgm:spPr/>
    </dgm:pt>
    <dgm:pt modelId="{EBA473E9-8327-4979-B413-B24E71323D4A}" type="pres">
      <dgm:prSet presAssocID="{0340E32E-23AE-4776-A247-F0A25094C1CA}" presName="sibTrans" presStyleCnt="0"/>
      <dgm:spPr/>
    </dgm:pt>
    <dgm:pt modelId="{01A76B89-1E6B-4157-B860-9BD28FEDF083}" type="pres">
      <dgm:prSet presAssocID="{A4411FC3-A0CE-42F1-86E1-32C615B0B3D1}" presName="compNode" presStyleCnt="0"/>
      <dgm:spPr/>
    </dgm:pt>
    <dgm:pt modelId="{A1CE8E70-429F-42A1-AC19-7BC65D7DF794}" type="pres">
      <dgm:prSet presAssocID="{A4411FC3-A0CE-42F1-86E1-32C615B0B3D1}" presName="iconBgRect" presStyleLbl="bgShp" presStyleIdx="2" presStyleCnt="5"/>
      <dgm:spPr/>
    </dgm:pt>
    <dgm:pt modelId="{199D2C39-A2FB-47BB-ACFF-3326058F099A}" type="pres">
      <dgm:prSet presAssocID="{A4411FC3-A0CE-42F1-86E1-32C615B0B3D1}"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quotation mark"/>
        </a:ext>
      </dgm:extLst>
    </dgm:pt>
    <dgm:pt modelId="{8614BD3A-4DE0-43D6-AFFA-2F4AFF92AD3A}" type="pres">
      <dgm:prSet presAssocID="{A4411FC3-A0CE-42F1-86E1-32C615B0B3D1}" presName="spaceRect" presStyleCnt="0"/>
      <dgm:spPr/>
    </dgm:pt>
    <dgm:pt modelId="{EA6322DE-06A0-4011-8A1D-E3DBD6549675}" type="pres">
      <dgm:prSet presAssocID="{A4411FC3-A0CE-42F1-86E1-32C615B0B3D1}" presName="textRect" presStyleLbl="revTx" presStyleIdx="2" presStyleCnt="5">
        <dgm:presLayoutVars>
          <dgm:chMax val="1"/>
          <dgm:chPref val="1"/>
        </dgm:presLayoutVars>
      </dgm:prSet>
      <dgm:spPr/>
    </dgm:pt>
    <dgm:pt modelId="{47CA94D7-8C95-45F9-B2C4-1722EE9ECCCF}" type="pres">
      <dgm:prSet presAssocID="{671CF35D-E3F5-4367-A6F9-5BA533365F0B}" presName="sibTrans" presStyleCnt="0"/>
      <dgm:spPr/>
    </dgm:pt>
    <dgm:pt modelId="{439A7625-6C0B-45FF-8E57-B31FB1815DC1}" type="pres">
      <dgm:prSet presAssocID="{BA169B23-AA74-4742-9CD7-7C184376C184}" presName="compNode" presStyleCnt="0"/>
      <dgm:spPr/>
    </dgm:pt>
    <dgm:pt modelId="{AA6AC9B8-4490-43C4-8D28-FA5B53F3096A}" type="pres">
      <dgm:prSet presAssocID="{BA169B23-AA74-4742-9CD7-7C184376C184}" presName="iconBgRect" presStyleLbl="bgShp" presStyleIdx="3" presStyleCnt="5"/>
      <dgm:spPr/>
    </dgm:pt>
    <dgm:pt modelId="{36A8599D-7931-431A-8912-BDCAAAADBBBC}" type="pres">
      <dgm:prSet presAssocID="{BA169B23-AA74-4742-9CD7-7C184376C18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FE5BD96A-FE58-4EC3-B6B3-A63AF124B238}" type="pres">
      <dgm:prSet presAssocID="{BA169B23-AA74-4742-9CD7-7C184376C184}" presName="spaceRect" presStyleCnt="0"/>
      <dgm:spPr/>
    </dgm:pt>
    <dgm:pt modelId="{BDC17980-2495-48B4-8AEF-F773FE5666B9}" type="pres">
      <dgm:prSet presAssocID="{BA169B23-AA74-4742-9CD7-7C184376C184}" presName="textRect" presStyleLbl="revTx" presStyleIdx="3" presStyleCnt="5">
        <dgm:presLayoutVars>
          <dgm:chMax val="1"/>
          <dgm:chPref val="1"/>
        </dgm:presLayoutVars>
      </dgm:prSet>
      <dgm:spPr/>
    </dgm:pt>
    <dgm:pt modelId="{E9ACFC96-492D-41D2-8E1D-795D2D2B1394}" type="pres">
      <dgm:prSet presAssocID="{4BEE6394-76A7-4BC9-A697-EAB93186423B}" presName="sibTrans" presStyleCnt="0"/>
      <dgm:spPr/>
    </dgm:pt>
    <dgm:pt modelId="{9B0120C6-CAD3-499B-A591-E111178303D4}" type="pres">
      <dgm:prSet presAssocID="{4067B845-B0CF-4757-8D4E-964DBA51ABD8}" presName="compNode" presStyleCnt="0"/>
      <dgm:spPr/>
    </dgm:pt>
    <dgm:pt modelId="{536E4699-D62D-4D5E-AD6B-9F0B7C8E0EDA}" type="pres">
      <dgm:prSet presAssocID="{4067B845-B0CF-4757-8D4E-964DBA51ABD8}" presName="iconBgRect" presStyleLbl="bgShp" presStyleIdx="4" presStyleCnt="5"/>
      <dgm:spPr/>
    </dgm:pt>
    <dgm:pt modelId="{797B89CD-5AA1-4825-9F9B-7380146E2950}" type="pres">
      <dgm:prSet presAssocID="{4067B845-B0CF-4757-8D4E-964DBA51ABD8}"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rash"/>
        </a:ext>
      </dgm:extLst>
    </dgm:pt>
    <dgm:pt modelId="{D24F5470-2CF9-4974-9F36-C70524A76F4B}" type="pres">
      <dgm:prSet presAssocID="{4067B845-B0CF-4757-8D4E-964DBA51ABD8}" presName="spaceRect" presStyleCnt="0"/>
      <dgm:spPr/>
    </dgm:pt>
    <dgm:pt modelId="{CA2DB076-C941-46B0-935E-ACB5F33218A7}" type="pres">
      <dgm:prSet presAssocID="{4067B845-B0CF-4757-8D4E-964DBA51ABD8}" presName="textRect" presStyleLbl="revTx" presStyleIdx="4" presStyleCnt="5">
        <dgm:presLayoutVars>
          <dgm:chMax val="1"/>
          <dgm:chPref val="1"/>
        </dgm:presLayoutVars>
      </dgm:prSet>
      <dgm:spPr/>
    </dgm:pt>
  </dgm:ptLst>
  <dgm:cxnLst>
    <dgm:cxn modelId="{1577D111-AE1B-47CD-BF2B-6E5714C64C47}" type="presOf" srcId="{4067B845-B0CF-4757-8D4E-964DBA51ABD8}" destId="{CA2DB076-C941-46B0-935E-ACB5F33218A7}" srcOrd="0" destOrd="0" presId="urn:microsoft.com/office/officeart/2018/5/layout/IconCircleLabelList"/>
    <dgm:cxn modelId="{BE61C81A-A6C9-4003-B1F1-6741D0171F34}" srcId="{3B24FBE7-77A8-417E-B9B7-4D994D20591D}" destId="{B632ECEC-2D2B-469B-BA05-340116D3A864}" srcOrd="1" destOrd="0" parTransId="{03A8F10B-64B0-483A-B587-24327CA41A39}" sibTransId="{0340E32E-23AE-4776-A247-F0A25094C1CA}"/>
    <dgm:cxn modelId="{90C97E26-29FE-42E6-83E9-DE6B613FA51B}" srcId="{3B24FBE7-77A8-417E-B9B7-4D994D20591D}" destId="{BA169B23-AA74-4742-9CD7-7C184376C184}" srcOrd="3" destOrd="0" parTransId="{5E7FD912-4FAA-44C8-8F98-81BC8F9C7F1C}" sibTransId="{4BEE6394-76A7-4BC9-A697-EAB93186423B}"/>
    <dgm:cxn modelId="{20473D28-9382-4DB5-BFA7-154E967AF976}" type="presOf" srcId="{450AC83B-1240-46DD-8048-60FF1B4E0E58}" destId="{5539EBB8-E694-4C8E-A9F5-6144D86222EA}" srcOrd="0" destOrd="0" presId="urn:microsoft.com/office/officeart/2018/5/layout/IconCircleLabelList"/>
    <dgm:cxn modelId="{B8C7EC67-A95D-4E6C-B68D-940DB21ED3DA}" srcId="{3B24FBE7-77A8-417E-B9B7-4D994D20591D}" destId="{A4411FC3-A0CE-42F1-86E1-32C615B0B3D1}" srcOrd="2" destOrd="0" parTransId="{780760E0-FDE8-4AD7-A13D-A6145DF2EB7F}" sibTransId="{671CF35D-E3F5-4367-A6F9-5BA533365F0B}"/>
    <dgm:cxn modelId="{3EA89196-496C-4285-91F7-014BC247B897}" type="presOf" srcId="{BA169B23-AA74-4742-9CD7-7C184376C184}" destId="{BDC17980-2495-48B4-8AEF-F773FE5666B9}" srcOrd="0" destOrd="0" presId="urn:microsoft.com/office/officeart/2018/5/layout/IconCircleLabelList"/>
    <dgm:cxn modelId="{0093E2A0-F9E4-41D8-855C-C7D58DDC34C4}" srcId="{3B24FBE7-77A8-417E-B9B7-4D994D20591D}" destId="{450AC83B-1240-46DD-8048-60FF1B4E0E58}" srcOrd="0" destOrd="0" parTransId="{0627A3BA-DE07-4B63-A89D-940BE78E8FC2}" sibTransId="{69D219B9-FEBF-40D1-B7AE-82316F3197C8}"/>
    <dgm:cxn modelId="{6C3B0EAB-73EE-42AA-916C-A4DC55F2BF1A}" type="presOf" srcId="{B632ECEC-2D2B-469B-BA05-340116D3A864}" destId="{757714B1-98C9-4488-A698-0472ED27F3AF}" srcOrd="0" destOrd="0" presId="urn:microsoft.com/office/officeart/2018/5/layout/IconCircleLabelList"/>
    <dgm:cxn modelId="{083658BC-6A65-4F6F-AB4B-A5134A65C783}" type="presOf" srcId="{A4411FC3-A0CE-42F1-86E1-32C615B0B3D1}" destId="{EA6322DE-06A0-4011-8A1D-E3DBD6549675}" srcOrd="0" destOrd="0" presId="urn:microsoft.com/office/officeart/2018/5/layout/IconCircleLabelList"/>
    <dgm:cxn modelId="{C3B76DCC-2B14-48EA-A33A-58730F8B735B}" type="presOf" srcId="{3B24FBE7-77A8-417E-B9B7-4D994D20591D}" destId="{75B52974-D422-4694-944B-6BEAEF3C38EC}" srcOrd="0" destOrd="0" presId="urn:microsoft.com/office/officeart/2018/5/layout/IconCircleLabelList"/>
    <dgm:cxn modelId="{66FD7EE6-3180-4785-B413-C289F1F38F0E}" srcId="{3B24FBE7-77A8-417E-B9B7-4D994D20591D}" destId="{4067B845-B0CF-4757-8D4E-964DBA51ABD8}" srcOrd="4" destOrd="0" parTransId="{0F83C815-D062-4896-BEB2-85E4A178F50C}" sibTransId="{C2C6681E-F9FB-4A79-9C74-8EECB54B2B0E}"/>
    <dgm:cxn modelId="{FB7339FF-4BA6-4A4E-AD39-07610E4F0072}" type="presParOf" srcId="{75B52974-D422-4694-944B-6BEAEF3C38EC}" destId="{0A846640-5909-403D-AF88-7169CABADD77}" srcOrd="0" destOrd="0" presId="urn:microsoft.com/office/officeart/2018/5/layout/IconCircleLabelList"/>
    <dgm:cxn modelId="{231F18E4-7343-411B-9F2E-9F492AE11109}" type="presParOf" srcId="{0A846640-5909-403D-AF88-7169CABADD77}" destId="{CE2F4D05-C02F-456C-841E-F428B08EA3F0}" srcOrd="0" destOrd="0" presId="urn:microsoft.com/office/officeart/2018/5/layout/IconCircleLabelList"/>
    <dgm:cxn modelId="{81A7CEB2-85BD-4BB3-B8F6-9A19DA296DCF}" type="presParOf" srcId="{0A846640-5909-403D-AF88-7169CABADD77}" destId="{9BD5C26D-A0D4-4FDF-B4B0-9421ED2B2DD1}" srcOrd="1" destOrd="0" presId="urn:microsoft.com/office/officeart/2018/5/layout/IconCircleLabelList"/>
    <dgm:cxn modelId="{9523FAA2-BB4B-4CEA-B5CF-B47EA9A1A394}" type="presParOf" srcId="{0A846640-5909-403D-AF88-7169CABADD77}" destId="{DEF5799E-91B1-402F-8FEE-266160D7E2E3}" srcOrd="2" destOrd="0" presId="urn:microsoft.com/office/officeart/2018/5/layout/IconCircleLabelList"/>
    <dgm:cxn modelId="{47F31774-03A7-4075-A40A-62D9C1972D6C}" type="presParOf" srcId="{0A846640-5909-403D-AF88-7169CABADD77}" destId="{5539EBB8-E694-4C8E-A9F5-6144D86222EA}" srcOrd="3" destOrd="0" presId="urn:microsoft.com/office/officeart/2018/5/layout/IconCircleLabelList"/>
    <dgm:cxn modelId="{A3CE03A7-05D1-4F12-8B99-626F883816F5}" type="presParOf" srcId="{75B52974-D422-4694-944B-6BEAEF3C38EC}" destId="{00A4C095-0609-4494-970C-C65887DA4CC2}" srcOrd="1" destOrd="0" presId="urn:microsoft.com/office/officeart/2018/5/layout/IconCircleLabelList"/>
    <dgm:cxn modelId="{402CD6E8-9B50-4A78-AE44-21D9AAD9FF11}" type="presParOf" srcId="{75B52974-D422-4694-944B-6BEAEF3C38EC}" destId="{19FDA82C-39D6-458C-89FF-69F668ED0C19}" srcOrd="2" destOrd="0" presId="urn:microsoft.com/office/officeart/2018/5/layout/IconCircleLabelList"/>
    <dgm:cxn modelId="{084E7F1F-D842-4410-B390-00A99D823D5D}" type="presParOf" srcId="{19FDA82C-39D6-458C-89FF-69F668ED0C19}" destId="{0CB009D0-1D43-406B-B02A-3EC30B12FCE9}" srcOrd="0" destOrd="0" presId="urn:microsoft.com/office/officeart/2018/5/layout/IconCircleLabelList"/>
    <dgm:cxn modelId="{2E0D4D60-EFD6-414B-B673-4BA7A38F0261}" type="presParOf" srcId="{19FDA82C-39D6-458C-89FF-69F668ED0C19}" destId="{4D0A90F1-0310-48F7-8F9C-8937393010C3}" srcOrd="1" destOrd="0" presId="urn:microsoft.com/office/officeart/2018/5/layout/IconCircleLabelList"/>
    <dgm:cxn modelId="{4837ED0C-0724-459C-BC5F-B5FD4F1D0E63}" type="presParOf" srcId="{19FDA82C-39D6-458C-89FF-69F668ED0C19}" destId="{F4420790-BD90-4A22-B1F0-012E30AB94CB}" srcOrd="2" destOrd="0" presId="urn:microsoft.com/office/officeart/2018/5/layout/IconCircleLabelList"/>
    <dgm:cxn modelId="{4F981B73-F130-4531-8B9C-BA4B99F26AF3}" type="presParOf" srcId="{19FDA82C-39D6-458C-89FF-69F668ED0C19}" destId="{757714B1-98C9-4488-A698-0472ED27F3AF}" srcOrd="3" destOrd="0" presId="urn:microsoft.com/office/officeart/2018/5/layout/IconCircleLabelList"/>
    <dgm:cxn modelId="{561D5207-3D3C-4472-8C52-71E9CBA27877}" type="presParOf" srcId="{75B52974-D422-4694-944B-6BEAEF3C38EC}" destId="{EBA473E9-8327-4979-B413-B24E71323D4A}" srcOrd="3" destOrd="0" presId="urn:microsoft.com/office/officeart/2018/5/layout/IconCircleLabelList"/>
    <dgm:cxn modelId="{461FCD9D-1E50-4D8A-8206-E28B5C1F07AD}" type="presParOf" srcId="{75B52974-D422-4694-944B-6BEAEF3C38EC}" destId="{01A76B89-1E6B-4157-B860-9BD28FEDF083}" srcOrd="4" destOrd="0" presId="urn:microsoft.com/office/officeart/2018/5/layout/IconCircleLabelList"/>
    <dgm:cxn modelId="{D9720C74-EB96-4576-905A-CE6F9B6A3691}" type="presParOf" srcId="{01A76B89-1E6B-4157-B860-9BD28FEDF083}" destId="{A1CE8E70-429F-42A1-AC19-7BC65D7DF794}" srcOrd="0" destOrd="0" presId="urn:microsoft.com/office/officeart/2018/5/layout/IconCircleLabelList"/>
    <dgm:cxn modelId="{0C43E1C3-9BE7-4C41-B51D-349765F6BAF3}" type="presParOf" srcId="{01A76B89-1E6B-4157-B860-9BD28FEDF083}" destId="{199D2C39-A2FB-47BB-ACFF-3326058F099A}" srcOrd="1" destOrd="0" presId="urn:microsoft.com/office/officeart/2018/5/layout/IconCircleLabelList"/>
    <dgm:cxn modelId="{B50C3180-20A1-43FB-B9F9-4088CD01D47D}" type="presParOf" srcId="{01A76B89-1E6B-4157-B860-9BD28FEDF083}" destId="{8614BD3A-4DE0-43D6-AFFA-2F4AFF92AD3A}" srcOrd="2" destOrd="0" presId="urn:microsoft.com/office/officeart/2018/5/layout/IconCircleLabelList"/>
    <dgm:cxn modelId="{B8136C35-84B2-4D8F-9A1B-373E1D5304E6}" type="presParOf" srcId="{01A76B89-1E6B-4157-B860-9BD28FEDF083}" destId="{EA6322DE-06A0-4011-8A1D-E3DBD6549675}" srcOrd="3" destOrd="0" presId="urn:microsoft.com/office/officeart/2018/5/layout/IconCircleLabelList"/>
    <dgm:cxn modelId="{B948D865-ACFA-4302-9FA1-974FB94A78A7}" type="presParOf" srcId="{75B52974-D422-4694-944B-6BEAEF3C38EC}" destId="{47CA94D7-8C95-45F9-B2C4-1722EE9ECCCF}" srcOrd="5" destOrd="0" presId="urn:microsoft.com/office/officeart/2018/5/layout/IconCircleLabelList"/>
    <dgm:cxn modelId="{06193929-2D9B-4643-BECB-03CB7532D1F7}" type="presParOf" srcId="{75B52974-D422-4694-944B-6BEAEF3C38EC}" destId="{439A7625-6C0B-45FF-8E57-B31FB1815DC1}" srcOrd="6" destOrd="0" presId="urn:microsoft.com/office/officeart/2018/5/layout/IconCircleLabelList"/>
    <dgm:cxn modelId="{2EBBC717-3A88-4EB6-851C-8AEE7528678D}" type="presParOf" srcId="{439A7625-6C0B-45FF-8E57-B31FB1815DC1}" destId="{AA6AC9B8-4490-43C4-8D28-FA5B53F3096A}" srcOrd="0" destOrd="0" presId="urn:microsoft.com/office/officeart/2018/5/layout/IconCircleLabelList"/>
    <dgm:cxn modelId="{89C7BCE8-5331-49B7-AD89-5BA7B8C80329}" type="presParOf" srcId="{439A7625-6C0B-45FF-8E57-B31FB1815DC1}" destId="{36A8599D-7931-431A-8912-BDCAAAADBBBC}" srcOrd="1" destOrd="0" presId="urn:microsoft.com/office/officeart/2018/5/layout/IconCircleLabelList"/>
    <dgm:cxn modelId="{9CFC632C-3570-4752-9E6E-79C8178B7BF3}" type="presParOf" srcId="{439A7625-6C0B-45FF-8E57-B31FB1815DC1}" destId="{FE5BD96A-FE58-4EC3-B6B3-A63AF124B238}" srcOrd="2" destOrd="0" presId="urn:microsoft.com/office/officeart/2018/5/layout/IconCircleLabelList"/>
    <dgm:cxn modelId="{F6BE928C-1018-4F03-BBB0-31AE4C17822D}" type="presParOf" srcId="{439A7625-6C0B-45FF-8E57-B31FB1815DC1}" destId="{BDC17980-2495-48B4-8AEF-F773FE5666B9}" srcOrd="3" destOrd="0" presId="urn:microsoft.com/office/officeart/2018/5/layout/IconCircleLabelList"/>
    <dgm:cxn modelId="{AB96BF42-EE1A-4301-A074-76B613A9FF10}" type="presParOf" srcId="{75B52974-D422-4694-944B-6BEAEF3C38EC}" destId="{E9ACFC96-492D-41D2-8E1D-795D2D2B1394}" srcOrd="7" destOrd="0" presId="urn:microsoft.com/office/officeart/2018/5/layout/IconCircleLabelList"/>
    <dgm:cxn modelId="{5168B13B-B56F-411B-B1DF-1C67FC8E79BE}" type="presParOf" srcId="{75B52974-D422-4694-944B-6BEAEF3C38EC}" destId="{9B0120C6-CAD3-499B-A591-E111178303D4}" srcOrd="8" destOrd="0" presId="urn:microsoft.com/office/officeart/2018/5/layout/IconCircleLabelList"/>
    <dgm:cxn modelId="{49A08A7D-2324-4955-A2CC-56610F549BEA}" type="presParOf" srcId="{9B0120C6-CAD3-499B-A591-E111178303D4}" destId="{536E4699-D62D-4D5E-AD6B-9F0B7C8E0EDA}" srcOrd="0" destOrd="0" presId="urn:microsoft.com/office/officeart/2018/5/layout/IconCircleLabelList"/>
    <dgm:cxn modelId="{3817247D-2B72-42F9-B6FE-6179A430005F}" type="presParOf" srcId="{9B0120C6-CAD3-499B-A591-E111178303D4}" destId="{797B89CD-5AA1-4825-9F9B-7380146E2950}" srcOrd="1" destOrd="0" presId="urn:microsoft.com/office/officeart/2018/5/layout/IconCircleLabelList"/>
    <dgm:cxn modelId="{0C659D33-DBAE-43AF-ABA1-ED262C1B3CC4}" type="presParOf" srcId="{9B0120C6-CAD3-499B-A591-E111178303D4}" destId="{D24F5470-2CF9-4974-9F36-C70524A76F4B}" srcOrd="2" destOrd="0" presId="urn:microsoft.com/office/officeart/2018/5/layout/IconCircleLabelList"/>
    <dgm:cxn modelId="{19D81324-E97A-4484-86F3-10ABDD413546}" type="presParOf" srcId="{9B0120C6-CAD3-499B-A591-E111178303D4}" destId="{CA2DB076-C941-46B0-935E-ACB5F33218A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F4D05-C02F-456C-841E-F428B08EA3F0}">
      <dsp:nvSpPr>
        <dsp:cNvPr id="0" name=""/>
        <dsp:cNvSpPr/>
      </dsp:nvSpPr>
      <dsp:spPr>
        <a:xfrm>
          <a:off x="735974" y="827140"/>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D5C26D-A0D4-4FDF-B4B0-9421ED2B2DD1}">
      <dsp:nvSpPr>
        <dsp:cNvPr id="0" name=""/>
        <dsp:cNvSpPr/>
      </dsp:nvSpPr>
      <dsp:spPr>
        <a:xfrm>
          <a:off x="969974" y="1061140"/>
          <a:ext cx="630000" cy="63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539EBB8-E694-4C8E-A9F5-6144D86222EA}">
      <dsp:nvSpPr>
        <dsp:cNvPr id="0" name=""/>
        <dsp:cNvSpPr/>
      </dsp:nvSpPr>
      <dsp:spPr>
        <a:xfrm>
          <a:off x="384974" y="226714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1. </a:t>
          </a:r>
          <a:r>
            <a:rPr lang="en-US" sz="1700" b="1" kern="1200" dirty="0"/>
            <a:t>WAIT</a:t>
          </a:r>
          <a:r>
            <a:rPr lang="en-US" sz="1700" kern="1200" dirty="0"/>
            <a:t> First</a:t>
          </a:r>
          <a:r>
            <a:rPr lang="en-US" sz="1700" b="1" kern="1200" dirty="0">
              <a:latin typeface="Franklin Gothic Demi" panose="020B0502020104020203"/>
            </a:rPr>
            <a:t> </a:t>
          </a:r>
          <a:endParaRPr lang="en-US" sz="1700" kern="1200" dirty="0"/>
        </a:p>
      </dsp:txBody>
      <dsp:txXfrm>
        <a:off x="384974" y="2267140"/>
        <a:ext cx="1800000" cy="720000"/>
      </dsp:txXfrm>
    </dsp:sp>
    <dsp:sp modelId="{0CB009D0-1D43-406B-B02A-3EC30B12FCE9}">
      <dsp:nvSpPr>
        <dsp:cNvPr id="0" name=""/>
        <dsp:cNvSpPr/>
      </dsp:nvSpPr>
      <dsp:spPr>
        <a:xfrm>
          <a:off x="2850974" y="827140"/>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0A90F1-0310-48F7-8F9C-8937393010C3}">
      <dsp:nvSpPr>
        <dsp:cNvPr id="0" name=""/>
        <dsp:cNvSpPr/>
      </dsp:nvSpPr>
      <dsp:spPr>
        <a:xfrm>
          <a:off x="3084974" y="1061140"/>
          <a:ext cx="630000" cy="63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7714B1-98C9-4488-A698-0472ED27F3AF}">
      <dsp:nvSpPr>
        <dsp:cNvPr id="0" name=""/>
        <dsp:cNvSpPr/>
      </dsp:nvSpPr>
      <dsp:spPr>
        <a:xfrm>
          <a:off x="2499974" y="226714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2. </a:t>
          </a:r>
          <a:r>
            <a:rPr lang="en-US" sz="1700" b="1" kern="1200" dirty="0"/>
            <a:t>Be Brief</a:t>
          </a:r>
          <a:r>
            <a:rPr lang="en-US" sz="1700" kern="1200" dirty="0">
              <a:latin typeface="Franklin Gothic Demi" panose="020B0502020104020203"/>
            </a:rPr>
            <a:t> </a:t>
          </a:r>
        </a:p>
      </dsp:txBody>
      <dsp:txXfrm>
        <a:off x="2499974" y="2267140"/>
        <a:ext cx="1800000" cy="720000"/>
      </dsp:txXfrm>
    </dsp:sp>
    <dsp:sp modelId="{A1CE8E70-429F-42A1-AC19-7BC65D7DF794}">
      <dsp:nvSpPr>
        <dsp:cNvPr id="0" name=""/>
        <dsp:cNvSpPr/>
      </dsp:nvSpPr>
      <dsp:spPr>
        <a:xfrm>
          <a:off x="4965975" y="827140"/>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9D2C39-A2FB-47BB-ACFF-3326058F099A}">
      <dsp:nvSpPr>
        <dsp:cNvPr id="0" name=""/>
        <dsp:cNvSpPr/>
      </dsp:nvSpPr>
      <dsp:spPr>
        <a:xfrm>
          <a:off x="5199975" y="1061140"/>
          <a:ext cx="630000" cy="63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6322DE-06A0-4011-8A1D-E3DBD6549675}">
      <dsp:nvSpPr>
        <dsp:cNvPr id="0" name=""/>
        <dsp:cNvSpPr/>
      </dsp:nvSpPr>
      <dsp:spPr>
        <a:xfrm>
          <a:off x="4614975" y="226714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3. </a:t>
          </a:r>
          <a:r>
            <a:rPr lang="en-US" sz="1700" b="0" kern="1200" dirty="0">
              <a:latin typeface="Franklin Gothic Demi" panose="020B0502020104020203"/>
            </a:rPr>
            <a:t>Use </a:t>
          </a:r>
          <a:r>
            <a:rPr lang="en-US" sz="1700" b="1" kern="1200" dirty="0"/>
            <a:t>"I" Statements</a:t>
          </a:r>
          <a:r>
            <a:rPr lang="en-US" sz="1700" kern="1200" dirty="0">
              <a:latin typeface="Franklin Gothic Demi" panose="020B0502020104020203"/>
            </a:rPr>
            <a:t>  </a:t>
          </a:r>
          <a:endParaRPr lang="en-US" sz="1700" kern="1200" dirty="0"/>
        </a:p>
      </dsp:txBody>
      <dsp:txXfrm>
        <a:off x="4614975" y="2267140"/>
        <a:ext cx="1800000" cy="720000"/>
      </dsp:txXfrm>
    </dsp:sp>
    <dsp:sp modelId="{AA6AC9B8-4490-43C4-8D28-FA5B53F3096A}">
      <dsp:nvSpPr>
        <dsp:cNvPr id="0" name=""/>
        <dsp:cNvSpPr/>
      </dsp:nvSpPr>
      <dsp:spPr>
        <a:xfrm>
          <a:off x="7080975" y="827140"/>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A8599D-7931-431A-8912-BDCAAAADBBBC}">
      <dsp:nvSpPr>
        <dsp:cNvPr id="0" name=""/>
        <dsp:cNvSpPr/>
      </dsp:nvSpPr>
      <dsp:spPr>
        <a:xfrm>
          <a:off x="7314975" y="1061140"/>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DC17980-2495-48B4-8AEF-F773FE5666B9}">
      <dsp:nvSpPr>
        <dsp:cNvPr id="0" name=""/>
        <dsp:cNvSpPr/>
      </dsp:nvSpPr>
      <dsp:spPr>
        <a:xfrm>
          <a:off x="6729975" y="226714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4. </a:t>
          </a:r>
          <a:r>
            <a:rPr lang="en-US" sz="1700" b="1" kern="1200" dirty="0"/>
            <a:t>Consider </a:t>
          </a:r>
          <a:r>
            <a:rPr lang="en-US" sz="1700" b="1" kern="1200" dirty="0">
              <a:latin typeface="Franklin Gothic Demi" panose="020B0502020104020203"/>
            </a:rPr>
            <a:t>Your</a:t>
          </a:r>
          <a:r>
            <a:rPr lang="en-US" sz="1700" b="1" kern="1200" dirty="0"/>
            <a:t> </a:t>
          </a:r>
          <a:r>
            <a:rPr lang="en-US" sz="1700" b="1" kern="1200" dirty="0">
              <a:latin typeface="Franklin Gothic Demi" panose="020B0502020104020203"/>
            </a:rPr>
            <a:t>Client's</a:t>
          </a:r>
          <a:r>
            <a:rPr lang="en-US" sz="1700" b="1" kern="1200" dirty="0"/>
            <a:t> </a:t>
          </a:r>
          <a:r>
            <a:rPr lang="en-US" sz="1700" b="1" kern="1200" dirty="0">
              <a:latin typeface="Franklin Gothic Demi" panose="020B0502020104020203"/>
            </a:rPr>
            <a:t>Values</a:t>
          </a:r>
          <a:r>
            <a:rPr lang="en-US" sz="1700" kern="1200" dirty="0"/>
            <a:t> </a:t>
          </a:r>
          <a:endParaRPr lang="en-US" sz="1700" kern="1200" dirty="0">
            <a:latin typeface="Franklin Gothic Demi" panose="020B0502020104020203"/>
          </a:endParaRPr>
        </a:p>
      </dsp:txBody>
      <dsp:txXfrm>
        <a:off x="6729975" y="2267140"/>
        <a:ext cx="1800000" cy="720000"/>
      </dsp:txXfrm>
    </dsp:sp>
    <dsp:sp modelId="{536E4699-D62D-4D5E-AD6B-9F0B7C8E0EDA}">
      <dsp:nvSpPr>
        <dsp:cNvPr id="0" name=""/>
        <dsp:cNvSpPr/>
      </dsp:nvSpPr>
      <dsp:spPr>
        <a:xfrm>
          <a:off x="9195975" y="827140"/>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7B89CD-5AA1-4825-9F9B-7380146E2950}">
      <dsp:nvSpPr>
        <dsp:cNvPr id="0" name=""/>
        <dsp:cNvSpPr/>
      </dsp:nvSpPr>
      <dsp:spPr>
        <a:xfrm>
          <a:off x="9429975" y="1061140"/>
          <a:ext cx="630000" cy="63000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2DB076-C941-46B0-935E-ACB5F33218A7}">
      <dsp:nvSpPr>
        <dsp:cNvPr id="0" name=""/>
        <dsp:cNvSpPr/>
      </dsp:nvSpPr>
      <dsp:spPr>
        <a:xfrm>
          <a:off x="8844975" y="226714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5. </a:t>
          </a:r>
          <a:r>
            <a:rPr lang="en-US" sz="1700" b="1" kern="1200" dirty="0"/>
            <a:t>Consider </a:t>
          </a:r>
          <a:r>
            <a:rPr lang="en-US" sz="1700" b="1" kern="1200" dirty="0">
              <a:latin typeface="Franklin Gothic Demi" panose="020B0502020104020203"/>
            </a:rPr>
            <a:t>The Impact </a:t>
          </a:r>
          <a:endParaRPr lang="en-US" sz="1700" kern="1200" dirty="0"/>
        </a:p>
      </dsp:txBody>
      <dsp:txXfrm>
        <a:off x="8844975" y="2267140"/>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DDDEA-63BC-40A0-8BC0-D6413F38691F}" type="datetimeFigureOut">
              <a:rPr lang="en-US" smtClean="0"/>
              <a:t>9/22/2020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6F76E-E60C-4C54-B47A-C2C406EC8F72}" type="slidenum">
              <a:rPr lang="en-US" smtClean="0"/>
              <a:t>‹#›</a:t>
            </a:fld>
            <a:endParaRPr lang="en-US" dirty="0"/>
          </a:p>
        </p:txBody>
      </p:sp>
    </p:spTree>
    <p:extLst>
      <p:ext uri="{BB962C8B-B14F-4D97-AF65-F5344CB8AC3E}">
        <p14:creationId xmlns:p14="http://schemas.microsoft.com/office/powerpoint/2010/main" val="298748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9/22/2020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57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9/22/2020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156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9/22/2020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485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23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9/22/2020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11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9/22/2020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277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158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9/22/2020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3153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9/22/2020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58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9/22/2020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5219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ounseling.education.wm.edu/blog/the-skill-of-self-disclosure" TargetMode="External"/><Relationship Id="rId2" Type="http://schemas.openxmlformats.org/officeDocument/2006/relationships/hyperlink" Target="https://www.opencolleges.edu.au/careers/blog/self-disclosure-in-counselling" TargetMode="External"/><Relationship Id="rId1" Type="http://schemas.openxmlformats.org/officeDocument/2006/relationships/slideLayout" Target="../slideLayouts/slideLayout2.xml"/><Relationship Id="rId6" Type="http://schemas.openxmlformats.org/officeDocument/2006/relationships/hyperlink" Target="https://sophia.stkate.edu/msw_papers/294" TargetMode="External"/><Relationship Id="rId5" Type="http://schemas.openxmlformats.org/officeDocument/2006/relationships/hyperlink" Target="https://ct.counseling.org/2019/01/counselor-self-disclosure-encouragement-or-impediment-to-client-growth/" TargetMode="External"/><Relationship Id="rId4" Type="http://schemas.openxmlformats.org/officeDocument/2006/relationships/hyperlink" Target="https://www.zurinstitute.com/self-disclosure-1/"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48">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usinesswomen listening in a meeting">
            <a:extLst>
              <a:ext uri="{FF2B5EF4-FFF2-40B4-BE49-F238E27FC236}">
                <a16:creationId xmlns:a16="http://schemas.microsoft.com/office/drawing/2014/main" id="{E40EB1EB-4D1D-409F-8807-3E9A215C4F1D}"/>
              </a:ext>
            </a:extLst>
          </p:cNvPr>
          <p:cNvPicPr>
            <a:picLocks noChangeAspect="1"/>
          </p:cNvPicPr>
          <p:nvPr/>
        </p:nvPicPr>
        <p:blipFill rotWithShape="1">
          <a:blip r:embed="rId3">
            <a:alphaModFix/>
          </a:blip>
          <a:srcRect b="15730"/>
          <a:stretch/>
        </p:blipFill>
        <p:spPr>
          <a:xfrm>
            <a:off x="-9051" y="10"/>
            <a:ext cx="12191980" cy="6857990"/>
          </a:xfrm>
          <a:prstGeom prst="rect">
            <a:avLst/>
          </a:prstGeom>
        </p:spPr>
      </p:pic>
      <p:sp>
        <p:nvSpPr>
          <p:cNvPr id="54" name="Rectangle 50">
            <a:extLst>
              <a:ext uri="{FF2B5EF4-FFF2-40B4-BE49-F238E27FC236}">
                <a16:creationId xmlns:a16="http://schemas.microsoft.com/office/drawing/2014/main" id="{E2EDC3F9-BBE3-45A8-BBC7-E154E21D9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090890"/>
            <a:ext cx="12188952" cy="3767110"/>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55746" y="3813236"/>
            <a:ext cx="10225530" cy="1475013"/>
          </a:xfrm>
        </p:spPr>
        <p:txBody>
          <a:bodyPr>
            <a:normAutofit/>
          </a:bodyPr>
          <a:lstStyle/>
          <a:p>
            <a:r>
              <a:rPr lang="en-US" sz="4100" dirty="0">
                <a:solidFill>
                  <a:schemeClr val="bg1"/>
                </a:solidFill>
              </a:rPr>
              <a:t>Self-Disclosure in Nutritional Counseling </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56800" y="5288038"/>
            <a:ext cx="10225530" cy="590321"/>
          </a:xfrm>
        </p:spPr>
        <p:txBody>
          <a:bodyPr>
            <a:normAutofit/>
          </a:bodyPr>
          <a:lstStyle/>
          <a:p>
            <a:r>
              <a:rPr lang="en-US" sz="1800" dirty="0">
                <a:solidFill>
                  <a:schemeClr val="bg1"/>
                </a:solidFill>
              </a:rPr>
              <a:t>By: Chanley Ferguson, </a:t>
            </a:r>
            <a:r>
              <a:rPr lang="en-US" sz="1800" err="1">
                <a:solidFill>
                  <a:schemeClr val="bg1"/>
                </a:solidFill>
              </a:rPr>
              <a:t>Ishleen</a:t>
            </a:r>
            <a:r>
              <a:rPr lang="en-US" sz="1800" dirty="0">
                <a:solidFill>
                  <a:schemeClr val="bg1"/>
                </a:solidFill>
              </a:rPr>
              <a:t> Gulati, Laura Parra, </a:t>
            </a:r>
            <a:r>
              <a:rPr lang="en-US" sz="1800" err="1">
                <a:solidFill>
                  <a:schemeClr val="bg1"/>
                </a:solidFill>
              </a:rPr>
              <a:t>Shelyn</a:t>
            </a:r>
            <a:r>
              <a:rPr lang="en-US" sz="1800" dirty="0">
                <a:solidFill>
                  <a:schemeClr val="bg1"/>
                </a:solidFill>
              </a:rPr>
              <a:t> </a:t>
            </a:r>
            <a:r>
              <a:rPr lang="en-US" sz="1800" err="1">
                <a:solidFill>
                  <a:schemeClr val="bg1"/>
                </a:solidFill>
              </a:rPr>
              <a:t>Sibayan</a:t>
            </a:r>
            <a:endParaRPr lang="en-US" sz="1800">
              <a:solidFill>
                <a:schemeClr val="bg1"/>
              </a:solidFill>
            </a:endParaRPr>
          </a:p>
        </p:txBody>
      </p:sp>
    </p:spTree>
    <p:extLst>
      <p:ext uri="{BB962C8B-B14F-4D97-AF65-F5344CB8AC3E}">
        <p14:creationId xmlns:p14="http://schemas.microsoft.com/office/powerpoint/2010/main" val="120524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9">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359065-A1E9-471A-979D-92F3369C0CB6}"/>
              </a:ext>
            </a:extLst>
          </p:cNvPr>
          <p:cNvSpPr>
            <a:spLocks noGrp="1"/>
          </p:cNvSpPr>
          <p:nvPr>
            <p:ph type="title"/>
          </p:nvPr>
        </p:nvSpPr>
        <p:spPr>
          <a:xfrm>
            <a:off x="581192" y="702156"/>
            <a:ext cx="11029616" cy="1188720"/>
          </a:xfrm>
        </p:spPr>
        <p:txBody>
          <a:bodyPr>
            <a:normAutofit/>
          </a:bodyPr>
          <a:lstStyle/>
          <a:p>
            <a:r>
              <a:rPr lang="en-US" b="1">
                <a:ea typeface="+mj-lt"/>
                <a:cs typeface="+mj-lt"/>
              </a:rPr>
              <a:t>Golden rules</a:t>
            </a:r>
            <a:endParaRPr lang="en-US" b="1"/>
          </a:p>
        </p:txBody>
      </p:sp>
      <p:sp>
        <p:nvSpPr>
          <p:cNvPr id="48" name="Rectangle 51">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53">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5">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7">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5" descr="Raised hand">
            <a:extLst>
              <a:ext uri="{FF2B5EF4-FFF2-40B4-BE49-F238E27FC236}">
                <a16:creationId xmlns:a16="http://schemas.microsoft.com/office/drawing/2014/main" id="{139FBC2E-3DBE-4EEA-91C7-784286DAF9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52372" y="2499053"/>
            <a:ext cx="3405393" cy="3405393"/>
          </a:xfrm>
          <a:prstGeom prst="rect">
            <a:avLst/>
          </a:prstGeom>
        </p:spPr>
      </p:pic>
      <p:sp>
        <p:nvSpPr>
          <p:cNvPr id="3" name="Content Placeholder 2">
            <a:extLst>
              <a:ext uri="{FF2B5EF4-FFF2-40B4-BE49-F238E27FC236}">
                <a16:creationId xmlns:a16="http://schemas.microsoft.com/office/drawing/2014/main" id="{4DF92457-058B-454F-9B9F-66381C4FFC99}"/>
              </a:ext>
            </a:extLst>
          </p:cNvPr>
          <p:cNvSpPr>
            <a:spLocks noGrp="1"/>
          </p:cNvSpPr>
          <p:nvPr>
            <p:ph idx="1"/>
          </p:nvPr>
        </p:nvSpPr>
        <p:spPr>
          <a:xfrm>
            <a:off x="6335805" y="1710892"/>
            <a:ext cx="5275001" cy="4045683"/>
          </a:xfrm>
        </p:spPr>
        <p:txBody>
          <a:bodyPr>
            <a:normAutofit/>
          </a:bodyPr>
          <a:lstStyle/>
          <a:p>
            <a:pPr marL="305435" indent="-305435"/>
            <a:r>
              <a:rPr lang="en-US" sz="3200" b="1">
                <a:ea typeface="+mn-lt"/>
                <a:cs typeface="+mn-lt"/>
              </a:rPr>
              <a:t>Be Brief</a:t>
            </a:r>
            <a:r>
              <a:rPr lang="en-US" sz="3200" dirty="0">
                <a:ea typeface="+mn-lt"/>
                <a:cs typeface="+mn-lt"/>
              </a:rPr>
              <a:t> </a:t>
            </a:r>
          </a:p>
          <a:p>
            <a:pPr marL="305435" indent="-305435"/>
            <a:r>
              <a:rPr lang="en-US" sz="2000">
                <a:ea typeface="+mn-lt"/>
                <a:cs typeface="+mn-lt"/>
              </a:rPr>
              <a:t>If you are going to use self-disclosure, keep it brief and </a:t>
            </a:r>
            <a:r>
              <a:rPr lang="en-US" sz="2000" dirty="0">
                <a:ea typeface="+mn-lt"/>
                <a:cs typeface="+mn-lt"/>
              </a:rPr>
              <a:t>to the point.</a:t>
            </a:r>
          </a:p>
          <a:p>
            <a:pPr marL="305435" indent="-305435"/>
            <a:r>
              <a:rPr lang="en-US" sz="2000">
                <a:ea typeface="+mn-lt"/>
                <a:cs typeface="+mn-lt"/>
              </a:rPr>
              <a:t>Limit the details of your disclosure to what will most likely benefit the client.</a:t>
            </a:r>
            <a:endParaRPr lang="en-US" sz="2000" dirty="0"/>
          </a:p>
        </p:txBody>
      </p:sp>
      <p:sp>
        <p:nvSpPr>
          <p:cNvPr id="46" name="Flowchart: Connector 45">
            <a:extLst>
              <a:ext uri="{FF2B5EF4-FFF2-40B4-BE49-F238E27FC236}">
                <a16:creationId xmlns:a16="http://schemas.microsoft.com/office/drawing/2014/main" id="{BD1FDEB3-2D75-4BE8-95B3-9CE3E60A0F26}"/>
              </a:ext>
            </a:extLst>
          </p:cNvPr>
          <p:cNvSpPr/>
          <p:nvPr/>
        </p:nvSpPr>
        <p:spPr>
          <a:xfrm>
            <a:off x="1451708" y="2663092"/>
            <a:ext cx="3311767" cy="3223844"/>
          </a:xfrm>
          <a:prstGeom prst="flowChartConnector">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8" descr="Alarm Ringing">
            <a:extLst>
              <a:ext uri="{FF2B5EF4-FFF2-40B4-BE49-F238E27FC236}">
                <a16:creationId xmlns:a16="http://schemas.microsoft.com/office/drawing/2014/main" id="{86760426-9F64-4960-97D8-5E40F5F9C2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0185" y="2893646"/>
            <a:ext cx="2760784" cy="2760784"/>
          </a:xfrm>
          <a:prstGeom prst="rect">
            <a:avLst/>
          </a:prstGeom>
        </p:spPr>
      </p:pic>
    </p:spTree>
    <p:extLst>
      <p:ext uri="{BB962C8B-B14F-4D97-AF65-F5344CB8AC3E}">
        <p14:creationId xmlns:p14="http://schemas.microsoft.com/office/powerpoint/2010/main" val="279845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9">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359065-A1E9-471A-979D-92F3369C0CB6}"/>
              </a:ext>
            </a:extLst>
          </p:cNvPr>
          <p:cNvSpPr>
            <a:spLocks noGrp="1"/>
          </p:cNvSpPr>
          <p:nvPr>
            <p:ph type="title"/>
          </p:nvPr>
        </p:nvSpPr>
        <p:spPr>
          <a:xfrm>
            <a:off x="581192" y="702156"/>
            <a:ext cx="11029616" cy="1188720"/>
          </a:xfrm>
        </p:spPr>
        <p:txBody>
          <a:bodyPr>
            <a:normAutofit/>
          </a:bodyPr>
          <a:lstStyle/>
          <a:p>
            <a:r>
              <a:rPr lang="en-US" b="1">
                <a:ea typeface="+mj-lt"/>
                <a:cs typeface="+mj-lt"/>
              </a:rPr>
              <a:t>Golden rules</a:t>
            </a:r>
            <a:endParaRPr lang="en-US" b="1"/>
          </a:p>
        </p:txBody>
      </p:sp>
      <p:sp>
        <p:nvSpPr>
          <p:cNvPr id="48" name="Rectangle 51">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53">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5">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7">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5" descr="Raised hand">
            <a:extLst>
              <a:ext uri="{FF2B5EF4-FFF2-40B4-BE49-F238E27FC236}">
                <a16:creationId xmlns:a16="http://schemas.microsoft.com/office/drawing/2014/main" id="{139FBC2E-3DBE-4EEA-91C7-784286DAF9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52372" y="2499053"/>
            <a:ext cx="3405393" cy="3405393"/>
          </a:xfrm>
          <a:prstGeom prst="rect">
            <a:avLst/>
          </a:prstGeom>
        </p:spPr>
      </p:pic>
      <p:sp>
        <p:nvSpPr>
          <p:cNvPr id="3" name="Content Placeholder 2">
            <a:extLst>
              <a:ext uri="{FF2B5EF4-FFF2-40B4-BE49-F238E27FC236}">
                <a16:creationId xmlns:a16="http://schemas.microsoft.com/office/drawing/2014/main" id="{4DF92457-058B-454F-9B9F-66381C4FFC99}"/>
              </a:ext>
            </a:extLst>
          </p:cNvPr>
          <p:cNvSpPr>
            <a:spLocks noGrp="1"/>
          </p:cNvSpPr>
          <p:nvPr>
            <p:ph idx="1"/>
          </p:nvPr>
        </p:nvSpPr>
        <p:spPr>
          <a:xfrm>
            <a:off x="6335805" y="1934934"/>
            <a:ext cx="5275001" cy="4045683"/>
          </a:xfrm>
        </p:spPr>
        <p:txBody>
          <a:bodyPr>
            <a:normAutofit/>
          </a:bodyPr>
          <a:lstStyle/>
          <a:p>
            <a:pPr marL="305435" indent="-305435"/>
            <a:r>
              <a:rPr lang="en-US" sz="3200" b="1">
                <a:ea typeface="+mn-lt"/>
                <a:cs typeface="+mn-lt"/>
              </a:rPr>
              <a:t>Use "I" Statements</a:t>
            </a:r>
            <a:r>
              <a:rPr lang="en-US" sz="3200" dirty="0">
                <a:ea typeface="+mn-lt"/>
                <a:cs typeface="+mn-lt"/>
              </a:rPr>
              <a:t> </a:t>
            </a:r>
          </a:p>
          <a:p>
            <a:pPr marL="305435" indent="-305435"/>
            <a:r>
              <a:rPr lang="en-US" sz="2000">
                <a:ea typeface="+mn-lt"/>
                <a:cs typeface="+mn-lt"/>
              </a:rPr>
              <a:t>Use "I" statements to make it clear that the information you are sharing is based on YOUR opinion and is from personal experiences </a:t>
            </a:r>
            <a:r>
              <a:rPr lang="en-US" sz="2000" dirty="0">
                <a:ea typeface="+mn-lt"/>
                <a:cs typeface="+mn-lt"/>
              </a:rPr>
              <a:t>only.</a:t>
            </a:r>
            <a:endParaRPr lang="en-US" sz="2000">
              <a:ea typeface="+mn-lt"/>
              <a:cs typeface="+mn-lt"/>
            </a:endParaRPr>
          </a:p>
          <a:p>
            <a:pPr marL="305435" indent="-305435"/>
            <a:r>
              <a:rPr lang="en-US" sz="2000"/>
              <a:t>This way the client will not be misled into thinking that </a:t>
            </a:r>
            <a:r>
              <a:rPr lang="en-US" sz="2000">
                <a:ea typeface="+mn-lt"/>
                <a:cs typeface="+mn-lt"/>
              </a:rPr>
              <a:t>you are conveying academic and professional expertise. </a:t>
            </a:r>
            <a:endParaRPr lang="en-US" sz="2000" dirty="0"/>
          </a:p>
        </p:txBody>
      </p:sp>
      <p:sp>
        <p:nvSpPr>
          <p:cNvPr id="46" name="Flowchart: Connector 45">
            <a:extLst>
              <a:ext uri="{FF2B5EF4-FFF2-40B4-BE49-F238E27FC236}">
                <a16:creationId xmlns:a16="http://schemas.microsoft.com/office/drawing/2014/main" id="{BD1FDEB3-2D75-4BE8-95B3-9CE3E60A0F26}"/>
              </a:ext>
            </a:extLst>
          </p:cNvPr>
          <p:cNvSpPr/>
          <p:nvPr/>
        </p:nvSpPr>
        <p:spPr>
          <a:xfrm>
            <a:off x="1451708" y="2663092"/>
            <a:ext cx="3311767" cy="3223844"/>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8" descr="Open quotation mark">
            <a:extLst>
              <a:ext uri="{FF2B5EF4-FFF2-40B4-BE49-F238E27FC236}">
                <a16:creationId xmlns:a16="http://schemas.microsoft.com/office/drawing/2014/main" id="{86760426-9F64-4960-97D8-5E40F5F9C2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0185" y="2893646"/>
            <a:ext cx="2760784" cy="2760784"/>
          </a:xfrm>
          <a:prstGeom prst="rect">
            <a:avLst/>
          </a:prstGeom>
        </p:spPr>
      </p:pic>
    </p:spTree>
    <p:extLst>
      <p:ext uri="{BB962C8B-B14F-4D97-AF65-F5344CB8AC3E}">
        <p14:creationId xmlns:p14="http://schemas.microsoft.com/office/powerpoint/2010/main" val="1193919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9">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359065-A1E9-471A-979D-92F3369C0CB6}"/>
              </a:ext>
            </a:extLst>
          </p:cNvPr>
          <p:cNvSpPr>
            <a:spLocks noGrp="1"/>
          </p:cNvSpPr>
          <p:nvPr>
            <p:ph type="title"/>
          </p:nvPr>
        </p:nvSpPr>
        <p:spPr>
          <a:xfrm>
            <a:off x="581192" y="702156"/>
            <a:ext cx="11029616" cy="1188720"/>
          </a:xfrm>
        </p:spPr>
        <p:txBody>
          <a:bodyPr>
            <a:normAutofit/>
          </a:bodyPr>
          <a:lstStyle/>
          <a:p>
            <a:r>
              <a:rPr lang="en-US" b="1">
                <a:ea typeface="+mj-lt"/>
                <a:cs typeface="+mj-lt"/>
              </a:rPr>
              <a:t>Golden rules</a:t>
            </a:r>
            <a:endParaRPr lang="en-US" b="1"/>
          </a:p>
        </p:txBody>
      </p:sp>
      <p:sp>
        <p:nvSpPr>
          <p:cNvPr id="48" name="Rectangle 51">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53">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5">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7">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5" descr="Raised hand">
            <a:extLst>
              <a:ext uri="{FF2B5EF4-FFF2-40B4-BE49-F238E27FC236}">
                <a16:creationId xmlns:a16="http://schemas.microsoft.com/office/drawing/2014/main" id="{139FBC2E-3DBE-4EEA-91C7-784286DAF9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52372" y="2499053"/>
            <a:ext cx="3405393" cy="3405393"/>
          </a:xfrm>
          <a:prstGeom prst="rect">
            <a:avLst/>
          </a:prstGeom>
        </p:spPr>
      </p:pic>
      <p:sp>
        <p:nvSpPr>
          <p:cNvPr id="3" name="Content Placeholder 2">
            <a:extLst>
              <a:ext uri="{FF2B5EF4-FFF2-40B4-BE49-F238E27FC236}">
                <a16:creationId xmlns:a16="http://schemas.microsoft.com/office/drawing/2014/main" id="{4DF92457-058B-454F-9B9F-66381C4FFC99}"/>
              </a:ext>
            </a:extLst>
          </p:cNvPr>
          <p:cNvSpPr>
            <a:spLocks noGrp="1"/>
          </p:cNvSpPr>
          <p:nvPr>
            <p:ph idx="1"/>
          </p:nvPr>
        </p:nvSpPr>
        <p:spPr>
          <a:xfrm>
            <a:off x="6335805" y="2055605"/>
            <a:ext cx="5275001" cy="4045683"/>
          </a:xfrm>
        </p:spPr>
        <p:txBody>
          <a:bodyPr>
            <a:normAutofit/>
          </a:bodyPr>
          <a:lstStyle/>
          <a:p>
            <a:pPr marL="305435" indent="-305435"/>
            <a:r>
              <a:rPr lang="en-US" sz="3200" b="1">
                <a:ea typeface="+mn-lt"/>
                <a:cs typeface="+mn-lt"/>
              </a:rPr>
              <a:t>Consider Your Client's Values</a:t>
            </a:r>
            <a:r>
              <a:rPr lang="en-US" sz="3200" dirty="0">
                <a:ea typeface="+mn-lt"/>
                <a:cs typeface="+mn-lt"/>
              </a:rPr>
              <a:t> </a:t>
            </a:r>
          </a:p>
          <a:p>
            <a:pPr marL="305435" indent="-305435"/>
            <a:r>
              <a:rPr lang="en-US" sz="2000">
                <a:ea typeface="+mn-lt"/>
                <a:cs typeface="+mn-lt"/>
              </a:rPr>
              <a:t>Make sure any disclosures you make align with your client's values and is something they can relate </a:t>
            </a:r>
            <a:r>
              <a:rPr lang="en-US" sz="2000" dirty="0">
                <a:ea typeface="+mn-lt"/>
                <a:cs typeface="+mn-lt"/>
              </a:rPr>
              <a:t>to.</a:t>
            </a:r>
          </a:p>
          <a:p>
            <a:pPr marL="305435" indent="-305435"/>
            <a:r>
              <a:rPr lang="en-US" sz="2000">
                <a:ea typeface="+mn-lt"/>
                <a:cs typeface="+mn-lt"/>
              </a:rPr>
              <a:t>Sharing personal experiences or views that violate a client’s value system may threaten the client’s trust in the counselor as an appropriate source of help. </a:t>
            </a:r>
            <a:endParaRPr lang="en-US" sz="2000" dirty="0"/>
          </a:p>
        </p:txBody>
      </p:sp>
      <p:sp>
        <p:nvSpPr>
          <p:cNvPr id="46" name="Flowchart: Connector 45">
            <a:extLst>
              <a:ext uri="{FF2B5EF4-FFF2-40B4-BE49-F238E27FC236}">
                <a16:creationId xmlns:a16="http://schemas.microsoft.com/office/drawing/2014/main" id="{BD1FDEB3-2D75-4BE8-95B3-9CE3E60A0F26}"/>
              </a:ext>
            </a:extLst>
          </p:cNvPr>
          <p:cNvSpPr/>
          <p:nvPr/>
        </p:nvSpPr>
        <p:spPr>
          <a:xfrm>
            <a:off x="1451708" y="2663092"/>
            <a:ext cx="3311767" cy="3223844"/>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8" descr="Scales of justice">
            <a:extLst>
              <a:ext uri="{FF2B5EF4-FFF2-40B4-BE49-F238E27FC236}">
                <a16:creationId xmlns:a16="http://schemas.microsoft.com/office/drawing/2014/main" id="{86760426-9F64-4960-97D8-5E40F5F9C2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0185" y="2893646"/>
            <a:ext cx="2760784" cy="2760784"/>
          </a:xfrm>
          <a:prstGeom prst="rect">
            <a:avLst/>
          </a:prstGeom>
        </p:spPr>
      </p:pic>
    </p:spTree>
    <p:extLst>
      <p:ext uri="{BB962C8B-B14F-4D97-AF65-F5344CB8AC3E}">
        <p14:creationId xmlns:p14="http://schemas.microsoft.com/office/powerpoint/2010/main" val="2093675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9">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359065-A1E9-471A-979D-92F3369C0CB6}"/>
              </a:ext>
            </a:extLst>
          </p:cNvPr>
          <p:cNvSpPr>
            <a:spLocks noGrp="1"/>
          </p:cNvSpPr>
          <p:nvPr>
            <p:ph type="title"/>
          </p:nvPr>
        </p:nvSpPr>
        <p:spPr>
          <a:xfrm>
            <a:off x="408835" y="629585"/>
            <a:ext cx="11029616" cy="1188720"/>
          </a:xfrm>
        </p:spPr>
        <p:txBody>
          <a:bodyPr>
            <a:normAutofit/>
          </a:bodyPr>
          <a:lstStyle/>
          <a:p>
            <a:r>
              <a:rPr lang="en-US" b="1">
                <a:ea typeface="+mj-lt"/>
                <a:cs typeface="+mj-lt"/>
              </a:rPr>
              <a:t>Golden rules</a:t>
            </a:r>
            <a:endParaRPr lang="en-US" b="1"/>
          </a:p>
        </p:txBody>
      </p:sp>
      <p:sp>
        <p:nvSpPr>
          <p:cNvPr id="48" name="Rectangle 51">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53">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5">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7">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5" descr="Raised hand">
            <a:extLst>
              <a:ext uri="{FF2B5EF4-FFF2-40B4-BE49-F238E27FC236}">
                <a16:creationId xmlns:a16="http://schemas.microsoft.com/office/drawing/2014/main" id="{139FBC2E-3DBE-4EEA-91C7-784286DAF9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52372" y="2499053"/>
            <a:ext cx="3405393" cy="3405393"/>
          </a:xfrm>
          <a:prstGeom prst="rect">
            <a:avLst/>
          </a:prstGeom>
        </p:spPr>
      </p:pic>
      <p:sp>
        <p:nvSpPr>
          <p:cNvPr id="3" name="Content Placeholder 2">
            <a:extLst>
              <a:ext uri="{FF2B5EF4-FFF2-40B4-BE49-F238E27FC236}">
                <a16:creationId xmlns:a16="http://schemas.microsoft.com/office/drawing/2014/main" id="{4DF92457-058B-454F-9B9F-66381C4FFC99}"/>
              </a:ext>
            </a:extLst>
          </p:cNvPr>
          <p:cNvSpPr>
            <a:spLocks noGrp="1"/>
          </p:cNvSpPr>
          <p:nvPr>
            <p:ph idx="1"/>
          </p:nvPr>
        </p:nvSpPr>
        <p:spPr>
          <a:xfrm>
            <a:off x="6308591" y="1942530"/>
            <a:ext cx="5275001" cy="4045683"/>
          </a:xfrm>
        </p:spPr>
        <p:txBody>
          <a:bodyPr>
            <a:normAutofit/>
          </a:bodyPr>
          <a:lstStyle/>
          <a:p>
            <a:pPr marL="305435" indent="-305435"/>
            <a:r>
              <a:rPr lang="en-US" sz="3200" b="1" dirty="0">
                <a:ea typeface="+mn-lt"/>
                <a:cs typeface="+mn-lt"/>
              </a:rPr>
              <a:t>Consider The Impact </a:t>
            </a:r>
            <a:endParaRPr lang="en-US" sz="3200">
              <a:ea typeface="+mn-lt"/>
              <a:cs typeface="+mn-lt"/>
            </a:endParaRPr>
          </a:p>
          <a:p>
            <a:pPr marL="305435" indent="-305435"/>
            <a:r>
              <a:rPr lang="en-US" sz="2000" dirty="0">
                <a:ea typeface="+mn-lt"/>
                <a:cs typeface="+mn-lt"/>
              </a:rPr>
              <a:t>Will the disclosure cause the client to feel “burdened?” Can the disclosure be counter-productive? </a:t>
            </a:r>
          </a:p>
          <a:p>
            <a:pPr marL="305435" indent="-305435"/>
            <a:r>
              <a:rPr lang="en-US" sz="2000"/>
              <a:t>It is very important to consider the risks of self-disclosure, even if there are potential benefits.</a:t>
            </a:r>
            <a:endParaRPr lang="en-US" sz="2400" dirty="0"/>
          </a:p>
        </p:txBody>
      </p:sp>
      <p:sp>
        <p:nvSpPr>
          <p:cNvPr id="46" name="Flowchart: Connector 45">
            <a:extLst>
              <a:ext uri="{FF2B5EF4-FFF2-40B4-BE49-F238E27FC236}">
                <a16:creationId xmlns:a16="http://schemas.microsoft.com/office/drawing/2014/main" id="{BD1FDEB3-2D75-4BE8-95B3-9CE3E60A0F26}"/>
              </a:ext>
            </a:extLst>
          </p:cNvPr>
          <p:cNvSpPr/>
          <p:nvPr/>
        </p:nvSpPr>
        <p:spPr>
          <a:xfrm>
            <a:off x="1451708" y="2663092"/>
            <a:ext cx="3311767" cy="3223844"/>
          </a:xfrm>
          <a:prstGeom prst="flowChartConnector">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8" descr="Crash">
            <a:extLst>
              <a:ext uri="{FF2B5EF4-FFF2-40B4-BE49-F238E27FC236}">
                <a16:creationId xmlns:a16="http://schemas.microsoft.com/office/drawing/2014/main" id="{86760426-9F64-4960-97D8-5E40F5F9C2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0185" y="2893646"/>
            <a:ext cx="2760784" cy="2760784"/>
          </a:xfrm>
          <a:prstGeom prst="rect">
            <a:avLst/>
          </a:prstGeom>
        </p:spPr>
      </p:pic>
    </p:spTree>
    <p:extLst>
      <p:ext uri="{BB962C8B-B14F-4D97-AF65-F5344CB8AC3E}">
        <p14:creationId xmlns:p14="http://schemas.microsoft.com/office/powerpoint/2010/main" val="1031992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7CA59BF9-6B4A-4513-A761-F0F7B7651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8C949DA-AD3D-4D8C-8B43-091F8E8B2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199632"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B3AAE564-1BB5-4C9F-815D-432D99AFB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10912"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31" name="Rectangle 30">
            <a:extLst>
              <a:ext uri="{FF2B5EF4-FFF2-40B4-BE49-F238E27FC236}">
                <a16:creationId xmlns:a16="http://schemas.microsoft.com/office/drawing/2014/main" id="{6DB34C8E-19EE-4246-8A53-5C278DB44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logo&#10;&#10;Description automatically generated">
            <a:extLst>
              <a:ext uri="{FF2B5EF4-FFF2-40B4-BE49-F238E27FC236}">
                <a16:creationId xmlns:a16="http://schemas.microsoft.com/office/drawing/2014/main" id="{192508E2-4A01-4F99-AC1B-D14F56374D87}"/>
              </a:ext>
            </a:extLst>
          </p:cNvPr>
          <p:cNvPicPr>
            <a:picLocks noChangeAspect="1"/>
          </p:cNvPicPr>
          <p:nvPr/>
        </p:nvPicPr>
        <p:blipFill>
          <a:blip r:embed="rId2"/>
          <a:stretch>
            <a:fillRect/>
          </a:stretch>
        </p:blipFill>
        <p:spPr>
          <a:xfrm>
            <a:off x="768265" y="2273185"/>
            <a:ext cx="5556167" cy="2472494"/>
          </a:xfrm>
          <a:prstGeom prst="rect">
            <a:avLst/>
          </a:prstGeom>
        </p:spPr>
      </p:pic>
      <p:sp>
        <p:nvSpPr>
          <p:cNvPr id="33" name="Rectangle 32">
            <a:extLst>
              <a:ext uri="{FF2B5EF4-FFF2-40B4-BE49-F238E27FC236}">
                <a16:creationId xmlns:a16="http://schemas.microsoft.com/office/drawing/2014/main" id="{CF766FAB-51B8-4B1C-A418-CDF2F6C0F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C5D822E1-1BE0-4070-9E60-1E760F130282}"/>
              </a:ext>
            </a:extLst>
          </p:cNvPr>
          <p:cNvSpPr txBox="1"/>
          <p:nvPr/>
        </p:nvSpPr>
        <p:spPr>
          <a:xfrm>
            <a:off x="7559231" y="4596125"/>
            <a:ext cx="3871187" cy="78499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Autofit/>
          </a:bodyPr>
          <a:lstStyle/>
          <a:p>
            <a:pPr defTabSz="457200">
              <a:lnSpc>
                <a:spcPct val="90000"/>
              </a:lnSpc>
              <a:spcBef>
                <a:spcPct val="0"/>
              </a:spcBef>
              <a:spcAft>
                <a:spcPts val="600"/>
              </a:spcAft>
            </a:pPr>
            <a:endParaRPr lang="en-US" sz="2600" cap="all" dirty="0">
              <a:solidFill>
                <a:srgbClr val="FFFFFF"/>
              </a:solidFill>
              <a:latin typeface="+mj-lt"/>
              <a:ea typeface="+mj-ea"/>
              <a:cs typeface="+mj-cs"/>
            </a:endParaRPr>
          </a:p>
          <a:p>
            <a:pPr defTabSz="457200">
              <a:lnSpc>
                <a:spcPct val="90000"/>
              </a:lnSpc>
              <a:spcBef>
                <a:spcPct val="0"/>
              </a:spcBef>
              <a:spcAft>
                <a:spcPts val="600"/>
              </a:spcAft>
            </a:pPr>
            <a:endParaRPr lang="en-US" sz="1200" cap="all">
              <a:solidFill>
                <a:srgbClr val="FFFFFF"/>
              </a:solidFill>
              <a:latin typeface="+mj-lt"/>
              <a:ea typeface="+mj-ea"/>
              <a:cs typeface="+mj-cs"/>
            </a:endParaRPr>
          </a:p>
          <a:p>
            <a:pPr defTabSz="457200">
              <a:lnSpc>
                <a:spcPct val="90000"/>
              </a:lnSpc>
              <a:spcBef>
                <a:spcPct val="0"/>
              </a:spcBef>
              <a:spcAft>
                <a:spcPts val="600"/>
              </a:spcAft>
            </a:pPr>
            <a:endParaRPr lang="en-US" sz="1200" cap="all">
              <a:solidFill>
                <a:srgbClr val="FFFFFF"/>
              </a:solidFill>
              <a:latin typeface="+mj-lt"/>
              <a:ea typeface="+mj-ea"/>
              <a:cs typeface="+mj-cs"/>
            </a:endParaRPr>
          </a:p>
          <a:p>
            <a:pPr defTabSz="457200">
              <a:lnSpc>
                <a:spcPct val="90000"/>
              </a:lnSpc>
              <a:spcBef>
                <a:spcPct val="0"/>
              </a:spcBef>
              <a:spcAft>
                <a:spcPts val="600"/>
              </a:spcAft>
            </a:pPr>
            <a:endParaRPr lang="en-US" sz="1200" cap="all">
              <a:solidFill>
                <a:srgbClr val="FFFFFF"/>
              </a:solidFill>
              <a:latin typeface="+mj-lt"/>
              <a:ea typeface="+mj-ea"/>
              <a:cs typeface="+mj-cs"/>
            </a:endParaRPr>
          </a:p>
          <a:p>
            <a:pPr defTabSz="457200">
              <a:lnSpc>
                <a:spcPct val="90000"/>
              </a:lnSpc>
              <a:spcBef>
                <a:spcPct val="0"/>
              </a:spcBef>
              <a:spcAft>
                <a:spcPts val="600"/>
              </a:spcAft>
            </a:pPr>
            <a:endParaRPr lang="en-US" sz="1200" cap="all">
              <a:solidFill>
                <a:srgbClr val="FFFFFF"/>
              </a:solidFill>
              <a:latin typeface="+mj-lt"/>
              <a:ea typeface="+mj-ea"/>
              <a:cs typeface="+mj-cs"/>
            </a:endParaRPr>
          </a:p>
          <a:p>
            <a:pPr defTabSz="457200">
              <a:lnSpc>
                <a:spcPct val="90000"/>
              </a:lnSpc>
              <a:spcBef>
                <a:spcPct val="0"/>
              </a:spcBef>
              <a:spcAft>
                <a:spcPts val="600"/>
              </a:spcAft>
            </a:pPr>
            <a:endParaRPr lang="en-US" sz="1200" cap="all">
              <a:solidFill>
                <a:srgbClr val="FFFFFF"/>
              </a:solidFill>
              <a:latin typeface="+mj-lt"/>
              <a:ea typeface="+mj-ea"/>
              <a:cs typeface="+mj-cs"/>
            </a:endParaRPr>
          </a:p>
          <a:p>
            <a:pPr defTabSz="457200">
              <a:lnSpc>
                <a:spcPct val="220000"/>
              </a:lnSpc>
              <a:spcBef>
                <a:spcPct val="0"/>
              </a:spcBef>
              <a:spcAft>
                <a:spcPts val="600"/>
              </a:spcAft>
            </a:pPr>
            <a:endParaRPr lang="en-US" sz="1200" cap="all">
              <a:solidFill>
                <a:srgbClr val="FFFFFF"/>
              </a:solidFill>
              <a:latin typeface="+mj-lt"/>
              <a:ea typeface="+mj-ea"/>
              <a:cs typeface="+mj-cs"/>
            </a:endParaRPr>
          </a:p>
          <a:p>
            <a:pPr defTabSz="457200">
              <a:lnSpc>
                <a:spcPct val="320000"/>
              </a:lnSpc>
              <a:spcBef>
                <a:spcPct val="0"/>
              </a:spcBef>
              <a:spcAft>
                <a:spcPts val="600"/>
              </a:spcAft>
            </a:pPr>
            <a:endParaRPr lang="en-US" sz="1400" cap="all" dirty="0">
              <a:solidFill>
                <a:srgbClr val="FFFFFF"/>
              </a:solidFill>
              <a:latin typeface="+mj-lt"/>
              <a:ea typeface="+mj-ea"/>
              <a:cs typeface="+mj-cs"/>
            </a:endParaRPr>
          </a:p>
          <a:p>
            <a:pPr defTabSz="457200">
              <a:lnSpc>
                <a:spcPct val="320000"/>
              </a:lnSpc>
              <a:spcBef>
                <a:spcPct val="0"/>
              </a:spcBef>
              <a:spcAft>
                <a:spcPts val="600"/>
              </a:spcAft>
            </a:pPr>
            <a:endParaRPr lang="en-US" sz="1400" cap="all" dirty="0">
              <a:solidFill>
                <a:srgbClr val="FFFFFF"/>
              </a:solidFill>
              <a:latin typeface="+mj-lt"/>
              <a:ea typeface="+mj-ea"/>
              <a:cs typeface="+mj-cs"/>
            </a:endParaRPr>
          </a:p>
          <a:p>
            <a:pPr algn="ctr" defTabSz="457200">
              <a:lnSpc>
                <a:spcPct val="320000"/>
              </a:lnSpc>
              <a:spcBef>
                <a:spcPct val="0"/>
              </a:spcBef>
              <a:spcAft>
                <a:spcPts val="600"/>
              </a:spcAft>
            </a:pPr>
            <a:r>
              <a:rPr lang="en-US" sz="1400" cap="all" dirty="0">
                <a:solidFill>
                  <a:srgbClr val="FFFFFF"/>
                </a:solidFill>
                <a:latin typeface="+mj-lt"/>
                <a:ea typeface="+mj-ea"/>
                <a:cs typeface="+mj-cs"/>
              </a:rPr>
              <a:t>Should nutrition Counselors avoid  self-Disclosure or use it?</a:t>
            </a:r>
            <a:endParaRPr lang="en-US">
              <a:ea typeface="+mj-ea"/>
              <a:cs typeface="+mj-cs"/>
            </a:endParaRPr>
          </a:p>
          <a:p>
            <a:pPr defTabSz="457200">
              <a:lnSpc>
                <a:spcPct val="90000"/>
              </a:lnSpc>
              <a:spcBef>
                <a:spcPct val="0"/>
              </a:spcBef>
              <a:spcAft>
                <a:spcPts val="600"/>
              </a:spcAft>
            </a:pPr>
            <a:endParaRPr lang="en-US" sz="1200" cap="all">
              <a:solidFill>
                <a:srgbClr val="FFFFFF"/>
              </a:solidFill>
              <a:latin typeface="+mj-lt"/>
              <a:ea typeface="+mj-ea"/>
              <a:cs typeface="+mj-cs"/>
            </a:endParaRPr>
          </a:p>
          <a:p>
            <a:pPr defTabSz="457200">
              <a:lnSpc>
                <a:spcPct val="90000"/>
              </a:lnSpc>
              <a:spcBef>
                <a:spcPct val="0"/>
              </a:spcBef>
              <a:spcAft>
                <a:spcPts val="600"/>
              </a:spcAft>
            </a:pPr>
            <a:endParaRPr lang="en-US" sz="1200" cap="all">
              <a:solidFill>
                <a:srgbClr val="FFFFFF"/>
              </a:solidFill>
              <a:latin typeface="+mj-lt"/>
              <a:ea typeface="+mj-ea"/>
              <a:cs typeface="+mj-cs"/>
            </a:endParaRPr>
          </a:p>
          <a:p>
            <a:pPr defTabSz="457200">
              <a:lnSpc>
                <a:spcPct val="90000"/>
              </a:lnSpc>
              <a:spcBef>
                <a:spcPct val="0"/>
              </a:spcBef>
              <a:spcAft>
                <a:spcPts val="600"/>
              </a:spcAft>
            </a:pPr>
            <a:endParaRPr lang="en-US" sz="1200" cap="all">
              <a:solidFill>
                <a:srgbClr val="FFFFFF"/>
              </a:solidFill>
              <a:latin typeface="+mj-lt"/>
              <a:ea typeface="+mj-ea"/>
              <a:cs typeface="+mj-cs"/>
            </a:endParaRPr>
          </a:p>
          <a:p>
            <a:pPr defTabSz="457200">
              <a:lnSpc>
                <a:spcPct val="90000"/>
              </a:lnSpc>
              <a:spcBef>
                <a:spcPct val="0"/>
              </a:spcBef>
              <a:spcAft>
                <a:spcPts val="600"/>
              </a:spcAft>
            </a:pPr>
            <a:endParaRPr lang="en-US" sz="1200" cap="all">
              <a:solidFill>
                <a:srgbClr val="FFFFFF"/>
              </a:solidFill>
              <a:latin typeface="+mj-lt"/>
              <a:ea typeface="+mj-ea"/>
              <a:cs typeface="+mj-cs"/>
            </a:endParaRPr>
          </a:p>
        </p:txBody>
      </p:sp>
      <p:sp>
        <p:nvSpPr>
          <p:cNvPr id="2" name="TextBox 1">
            <a:extLst>
              <a:ext uri="{FF2B5EF4-FFF2-40B4-BE49-F238E27FC236}">
                <a16:creationId xmlns:a16="http://schemas.microsoft.com/office/drawing/2014/main" id="{FB6A53CC-40C5-4C2B-AB6F-0AA8EBDFEC9D}"/>
              </a:ext>
            </a:extLst>
          </p:cNvPr>
          <p:cNvSpPr txBox="1"/>
          <p:nvPr/>
        </p:nvSpPr>
        <p:spPr>
          <a:xfrm>
            <a:off x="8394767" y="139293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solidFill>
                  <a:schemeClr val="bg1"/>
                </a:solidFill>
              </a:rPr>
              <a:t>Self-Disclosure</a:t>
            </a:r>
          </a:p>
        </p:txBody>
      </p:sp>
    </p:spTree>
    <p:extLst>
      <p:ext uri="{BB962C8B-B14F-4D97-AF65-F5344CB8AC3E}">
        <p14:creationId xmlns:p14="http://schemas.microsoft.com/office/powerpoint/2010/main" val="3793063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E9DDF273-E040-4765-AD05-872458E13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D288F0F8-0A5E-423F-981B-1DD0F80C7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E51D42D-FC2B-4804-8C86-09DE204AB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88F6937D-DCF1-4939-8FF9-3A95710F9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7488936"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43299CC6-6A61-4D28-8E30-22B07D785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391" y="641102"/>
            <a:ext cx="3695019" cy="282703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close up of a logo&#10;&#10;Description automatically generated">
            <a:extLst>
              <a:ext uri="{FF2B5EF4-FFF2-40B4-BE49-F238E27FC236}">
                <a16:creationId xmlns:a16="http://schemas.microsoft.com/office/drawing/2014/main" id="{E116F24D-EFAC-414F-8C0B-53017F946F67}"/>
              </a:ext>
            </a:extLst>
          </p:cNvPr>
          <p:cNvPicPr>
            <a:picLocks noChangeAspect="1"/>
          </p:cNvPicPr>
          <p:nvPr/>
        </p:nvPicPr>
        <p:blipFill>
          <a:blip r:embed="rId2"/>
          <a:stretch>
            <a:fillRect/>
          </a:stretch>
        </p:blipFill>
        <p:spPr>
          <a:xfrm>
            <a:off x="633470" y="1185323"/>
            <a:ext cx="3306383" cy="1890995"/>
          </a:xfrm>
          <a:prstGeom prst="rect">
            <a:avLst/>
          </a:prstGeom>
        </p:spPr>
      </p:pic>
      <p:pic>
        <p:nvPicPr>
          <p:cNvPr id="3" name="Picture 3" descr="A picture containing computer, room&#10;&#10;Description automatically generated">
            <a:extLst>
              <a:ext uri="{FF2B5EF4-FFF2-40B4-BE49-F238E27FC236}">
                <a16:creationId xmlns:a16="http://schemas.microsoft.com/office/drawing/2014/main" id="{F7EEF4FF-C724-4C66-BBAB-3D40E9C47A4A}"/>
              </a:ext>
            </a:extLst>
          </p:cNvPr>
          <p:cNvPicPr>
            <a:picLocks noChangeAspect="1"/>
          </p:cNvPicPr>
          <p:nvPr/>
        </p:nvPicPr>
        <p:blipFill>
          <a:blip r:embed="rId3"/>
          <a:stretch>
            <a:fillRect/>
          </a:stretch>
        </p:blipFill>
        <p:spPr>
          <a:xfrm>
            <a:off x="1211769" y="3881184"/>
            <a:ext cx="2180264" cy="2186388"/>
          </a:xfrm>
          <a:prstGeom prst="rect">
            <a:avLst/>
          </a:prstGeom>
        </p:spPr>
      </p:pic>
      <p:sp>
        <p:nvSpPr>
          <p:cNvPr id="27" name="Rectangle 26">
            <a:extLst>
              <a:ext uri="{FF2B5EF4-FFF2-40B4-BE49-F238E27FC236}">
                <a16:creationId xmlns:a16="http://schemas.microsoft.com/office/drawing/2014/main" id="{D281D2FB-C730-485D-A009-EDCDF26B5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134" y="3557674"/>
            <a:ext cx="3695019" cy="282703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0E01980-6B3C-40B6-9701-38B5908B9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38175"/>
            <a:ext cx="7485542" cy="57523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C4802B13-2440-4628-9475-91ED2072A6E0}"/>
              </a:ext>
            </a:extLst>
          </p:cNvPr>
          <p:cNvSpPr txBox="1"/>
          <p:nvPr/>
        </p:nvSpPr>
        <p:spPr>
          <a:xfrm>
            <a:off x="4589403" y="819785"/>
            <a:ext cx="6798608" cy="208586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457200">
              <a:spcBef>
                <a:spcPct val="0"/>
              </a:spcBef>
              <a:spcAft>
                <a:spcPts val="600"/>
              </a:spcAft>
            </a:pPr>
            <a:r>
              <a:rPr lang="en-US" sz="3600" cap="all">
                <a:solidFill>
                  <a:srgbClr val="FFFFFF"/>
                </a:solidFill>
                <a:latin typeface="+mj-lt"/>
                <a:ea typeface="+mj-ea"/>
                <a:cs typeface="+mj-cs"/>
              </a:rPr>
              <a:t>3 THINGS TO KEEP IN MIND BEFORE SHARING ANYTHING PERSONAL </a:t>
            </a:r>
          </a:p>
        </p:txBody>
      </p:sp>
      <p:sp>
        <p:nvSpPr>
          <p:cNvPr id="4" name="TextBox 3">
            <a:extLst>
              <a:ext uri="{FF2B5EF4-FFF2-40B4-BE49-F238E27FC236}">
                <a16:creationId xmlns:a16="http://schemas.microsoft.com/office/drawing/2014/main" id="{47F38B92-C6D5-4448-8711-9BECE0F8F9FF}"/>
              </a:ext>
            </a:extLst>
          </p:cNvPr>
          <p:cNvSpPr txBox="1"/>
          <p:nvPr/>
        </p:nvSpPr>
        <p:spPr>
          <a:xfrm>
            <a:off x="6898640" y="2905760"/>
            <a:ext cx="2743200"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3200" b="1" i="1" u="sng" dirty="0">
                <a:solidFill>
                  <a:srgbClr val="FFFFFF"/>
                </a:solidFill>
                <a:latin typeface="Verdana"/>
                <a:ea typeface="Verdana"/>
                <a:cs typeface="Verdana"/>
              </a:rPr>
              <a:t>C</a:t>
            </a:r>
            <a:r>
              <a:rPr lang="en-US" sz="3200" i="1" dirty="0">
                <a:solidFill>
                  <a:srgbClr val="FFFFFF"/>
                </a:solidFill>
                <a:latin typeface="Verdana"/>
                <a:ea typeface="Verdana"/>
                <a:cs typeface="Verdana"/>
              </a:rPr>
              <a:t>ommon sense</a:t>
            </a:r>
            <a:endParaRPr lang="en-US" sz="3200" i="1">
              <a:solidFill>
                <a:srgbClr val="FFFFFF"/>
              </a:solidFill>
              <a:latin typeface="Verdana"/>
              <a:ea typeface="Verdana"/>
              <a:cs typeface="Verdana"/>
            </a:endParaRPr>
          </a:p>
          <a:p>
            <a:pPr>
              <a:spcAft>
                <a:spcPts val="600"/>
              </a:spcAft>
            </a:pPr>
            <a:endParaRPr lang="en-US" sz="3200" b="1" i="1">
              <a:solidFill>
                <a:srgbClr val="FFFFFF"/>
              </a:solidFill>
              <a:latin typeface="Verdana"/>
              <a:ea typeface="Verdana"/>
              <a:cs typeface="Verdana"/>
            </a:endParaRPr>
          </a:p>
          <a:p>
            <a:pPr>
              <a:spcAft>
                <a:spcPts val="600"/>
              </a:spcAft>
            </a:pPr>
            <a:r>
              <a:rPr lang="en-US" sz="3200" b="1" i="1" u="sng" dirty="0">
                <a:solidFill>
                  <a:srgbClr val="FFFFFF"/>
                </a:solidFill>
                <a:latin typeface="Verdana"/>
                <a:ea typeface="Verdana"/>
                <a:cs typeface="Verdana"/>
              </a:rPr>
              <a:t>E</a:t>
            </a:r>
            <a:r>
              <a:rPr lang="en-US" sz="3200" i="1" dirty="0">
                <a:solidFill>
                  <a:srgbClr val="FFFFFF"/>
                </a:solidFill>
                <a:latin typeface="Verdana"/>
                <a:ea typeface="Verdana"/>
                <a:cs typeface="Verdana"/>
              </a:rPr>
              <a:t>thics</a:t>
            </a:r>
            <a:endParaRPr lang="en-US" sz="3200" i="1">
              <a:solidFill>
                <a:srgbClr val="FFFFFF"/>
              </a:solidFill>
              <a:latin typeface="Verdana"/>
              <a:ea typeface="Verdana"/>
              <a:cs typeface="Verdana"/>
            </a:endParaRPr>
          </a:p>
          <a:p>
            <a:pPr>
              <a:spcAft>
                <a:spcPts val="600"/>
              </a:spcAft>
            </a:pPr>
            <a:endParaRPr lang="en-US" sz="3200" b="1" i="1">
              <a:solidFill>
                <a:srgbClr val="FFFFFF"/>
              </a:solidFill>
              <a:latin typeface="Verdana"/>
              <a:ea typeface="Verdana"/>
              <a:cs typeface="Verdana"/>
            </a:endParaRPr>
          </a:p>
          <a:p>
            <a:pPr>
              <a:spcAft>
                <a:spcPts val="600"/>
              </a:spcAft>
            </a:pPr>
            <a:r>
              <a:rPr lang="en-US" sz="3200" b="1" i="1" u="sng" dirty="0">
                <a:solidFill>
                  <a:srgbClr val="FFFFFF"/>
                </a:solidFill>
                <a:latin typeface="Verdana"/>
                <a:ea typeface="Verdana"/>
                <a:cs typeface="Verdana"/>
              </a:rPr>
              <a:t>O</a:t>
            </a:r>
            <a:r>
              <a:rPr lang="en-US" sz="3200" i="1" dirty="0">
                <a:solidFill>
                  <a:srgbClr val="FFFFFF"/>
                </a:solidFill>
                <a:latin typeface="Verdana"/>
                <a:ea typeface="Verdana"/>
                <a:cs typeface="Verdana"/>
              </a:rPr>
              <a:t>bjectivity</a:t>
            </a:r>
            <a:endParaRPr lang="en-US" sz="3200" i="1">
              <a:solidFill>
                <a:srgbClr val="FFFFFF"/>
              </a:solidFill>
              <a:latin typeface="Verdana"/>
              <a:ea typeface="Verdana"/>
              <a:cs typeface="Verdana"/>
            </a:endParaRPr>
          </a:p>
        </p:txBody>
      </p:sp>
      <p:sp>
        <p:nvSpPr>
          <p:cNvPr id="5" name="TextBox 4">
            <a:extLst>
              <a:ext uri="{FF2B5EF4-FFF2-40B4-BE49-F238E27FC236}">
                <a16:creationId xmlns:a16="http://schemas.microsoft.com/office/drawing/2014/main" id="{C15B0DBE-BFFF-435E-BDF5-131A07A73A50}"/>
              </a:ext>
            </a:extLst>
          </p:cNvPr>
          <p:cNvSpPr txBox="1"/>
          <p:nvPr/>
        </p:nvSpPr>
        <p:spPr>
          <a:xfrm>
            <a:off x="4724400" y="820132"/>
            <a:ext cx="43614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cap="all" dirty="0">
              <a:solidFill>
                <a:srgbClr val="404040"/>
              </a:solidFill>
              <a:latin typeface="Franklin Gothic Demi"/>
            </a:endParaRPr>
          </a:p>
        </p:txBody>
      </p:sp>
    </p:spTree>
    <p:extLst>
      <p:ext uri="{BB962C8B-B14F-4D97-AF65-F5344CB8AC3E}">
        <p14:creationId xmlns:p14="http://schemas.microsoft.com/office/powerpoint/2010/main" val="388633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9BA6CF4-440D-4B13-A41C-64A3E652E826}"/>
              </a:ext>
            </a:extLst>
          </p:cNvPr>
          <p:cNvSpPr>
            <a:spLocks noGrp="1"/>
          </p:cNvSpPr>
          <p:nvPr>
            <p:ph type="title"/>
          </p:nvPr>
        </p:nvSpPr>
        <p:spPr>
          <a:xfrm>
            <a:off x="672280" y="944752"/>
            <a:ext cx="3259016" cy="1462692"/>
          </a:xfrm>
        </p:spPr>
        <p:txBody>
          <a:bodyPr vert="horz" lIns="91440" tIns="45720" rIns="91440" bIns="45720" rtlCol="0" anchor="b">
            <a:normAutofit/>
          </a:bodyPr>
          <a:lstStyle/>
          <a:p>
            <a:r>
              <a:rPr lang="en-US" b="0" kern="1200" cap="all">
                <a:solidFill>
                  <a:srgbClr val="FFFFFF"/>
                </a:solidFill>
                <a:latin typeface="+mj-lt"/>
                <a:ea typeface="+mj-ea"/>
                <a:cs typeface="+mj-cs"/>
              </a:rPr>
              <a:t>Inappropriate self-disclosure </a:t>
            </a:r>
          </a:p>
        </p:txBody>
      </p:sp>
      <p:sp>
        <p:nvSpPr>
          <p:cNvPr id="21" name="Rectangle 20">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5" name="Rectangle 24">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8B500B31-85A8-4432-87E1-6C5A04B87885}"/>
              </a:ext>
            </a:extLst>
          </p:cNvPr>
          <p:cNvSpPr txBox="1"/>
          <p:nvPr/>
        </p:nvSpPr>
        <p:spPr>
          <a:xfrm>
            <a:off x="671513" y="2536031"/>
            <a:ext cx="3123783" cy="367193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457200">
              <a:spcBef>
                <a:spcPct val="20000"/>
              </a:spcBef>
              <a:spcAft>
                <a:spcPts val="600"/>
              </a:spcAft>
              <a:buClr>
                <a:schemeClr val="accent1"/>
              </a:buClr>
              <a:buSzPct val="92000"/>
              <a:buFont typeface="Wingdings 2" panose="05020102010507070707" pitchFamily="18" charset="2"/>
              <a:buChar char=""/>
            </a:pPr>
            <a:r>
              <a:rPr lang="en-US" dirty="0">
                <a:solidFill>
                  <a:srgbClr val="FFFFFF"/>
                </a:solidFill>
              </a:rPr>
              <a:t> A form of malpractice that occurs when  nutrition counselors speak about their personal history or experiences without justification during a session with a client.</a:t>
            </a:r>
          </a:p>
        </p:txBody>
      </p:sp>
      <p:pic>
        <p:nvPicPr>
          <p:cNvPr id="6" name="Picture 6" descr="A sign on a pole&#10;&#10;Description automatically generated">
            <a:extLst>
              <a:ext uri="{FF2B5EF4-FFF2-40B4-BE49-F238E27FC236}">
                <a16:creationId xmlns:a16="http://schemas.microsoft.com/office/drawing/2014/main" id="{6786DE16-20E2-41BC-8F30-9DFC0AA2974D}"/>
              </a:ext>
            </a:extLst>
          </p:cNvPr>
          <p:cNvPicPr>
            <a:picLocks noChangeAspect="1"/>
          </p:cNvPicPr>
          <p:nvPr/>
        </p:nvPicPr>
        <p:blipFill rotWithShape="1">
          <a:blip r:embed="rId2"/>
          <a:srcRect t="11446" b="11399"/>
          <a:stretch/>
        </p:blipFill>
        <p:spPr>
          <a:xfrm>
            <a:off x="4241830" y="583057"/>
            <a:ext cx="7503636" cy="5825651"/>
          </a:xfrm>
          <a:prstGeom prst="rect">
            <a:avLst/>
          </a:prstGeom>
        </p:spPr>
      </p:pic>
      <p:sp>
        <p:nvSpPr>
          <p:cNvPr id="5" name="TextBox 4">
            <a:extLst>
              <a:ext uri="{FF2B5EF4-FFF2-40B4-BE49-F238E27FC236}">
                <a16:creationId xmlns:a16="http://schemas.microsoft.com/office/drawing/2014/main" id="{C5E03D2E-B28E-466D-90A7-5B2F11AEFE60}"/>
              </a:ext>
            </a:extLst>
          </p:cNvPr>
          <p:cNvSpPr txBox="1"/>
          <p:nvPr/>
        </p:nvSpPr>
        <p:spPr>
          <a:xfrm>
            <a:off x="6983510" y="1529057"/>
            <a:ext cx="2743200"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2100" b="1" u="sng" dirty="0">
                <a:ea typeface="+mn-lt"/>
                <a:cs typeface="+mn-lt"/>
              </a:rPr>
              <a:t>Examples:</a:t>
            </a:r>
            <a:endParaRPr lang="en-US" b="1" u="sng"/>
          </a:p>
          <a:p>
            <a:pPr marL="342900" indent="-342900">
              <a:spcAft>
                <a:spcPts val="600"/>
              </a:spcAft>
              <a:buAutoNum type="arabicPeriod"/>
            </a:pPr>
            <a:r>
              <a:rPr lang="en-US" sz="2100" dirty="0">
                <a:ea typeface="+mn-lt"/>
                <a:cs typeface="+mn-lt"/>
              </a:rPr>
              <a:t>Done primarily for the benefit of the nutrition counselor</a:t>
            </a:r>
          </a:p>
          <a:p>
            <a:pPr marL="342900" indent="-342900">
              <a:spcAft>
                <a:spcPts val="600"/>
              </a:spcAft>
              <a:buAutoNum type="arabicPeriod"/>
            </a:pPr>
            <a:r>
              <a:rPr lang="en-US" sz="2100" dirty="0">
                <a:ea typeface="+mn-lt"/>
                <a:cs typeface="+mn-lt"/>
              </a:rPr>
              <a:t>Clinically counter-indicated</a:t>
            </a:r>
            <a:endParaRPr lang="en-US" sz="2100">
              <a:ea typeface="+mn-lt"/>
              <a:cs typeface="+mn-lt"/>
            </a:endParaRPr>
          </a:p>
          <a:p>
            <a:pPr marL="342900" indent="-342900">
              <a:spcAft>
                <a:spcPts val="600"/>
              </a:spcAft>
              <a:buAutoNum type="arabicPeriod"/>
            </a:pPr>
            <a:r>
              <a:rPr lang="en-US" sz="2100" dirty="0">
                <a:ea typeface="+mn-lt"/>
                <a:cs typeface="+mn-lt"/>
              </a:rPr>
              <a:t>Burdens the client with unnecessary information</a:t>
            </a:r>
            <a:endParaRPr lang="en-US" sz="2100"/>
          </a:p>
        </p:txBody>
      </p:sp>
    </p:spTree>
    <p:extLst>
      <p:ext uri="{BB962C8B-B14F-4D97-AF65-F5344CB8AC3E}">
        <p14:creationId xmlns:p14="http://schemas.microsoft.com/office/powerpoint/2010/main" val="211254738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D8159-2142-409F-A796-3A2D6E9E874C}"/>
              </a:ext>
            </a:extLst>
          </p:cNvPr>
          <p:cNvSpPr>
            <a:spLocks noGrp="1"/>
          </p:cNvSpPr>
          <p:nvPr>
            <p:ph type="title"/>
          </p:nvPr>
        </p:nvSpPr>
        <p:spPr/>
        <p:txBody>
          <a:bodyPr/>
          <a:lstStyle/>
          <a:p>
            <a:r>
              <a:rPr lang="en-US" b="1" dirty="0">
                <a:ea typeface="+mj-lt"/>
                <a:cs typeface="+mj-lt"/>
              </a:rPr>
              <a:t>Is it considered inappropriate even if the client asks the nutrition counselor A personal question? </a:t>
            </a:r>
            <a:endParaRPr lang="en-US" dirty="0"/>
          </a:p>
        </p:txBody>
      </p:sp>
      <p:pic>
        <p:nvPicPr>
          <p:cNvPr id="4" name="Picture 4" descr="A close up of text on a black background&#10;&#10;Description automatically generated">
            <a:extLst>
              <a:ext uri="{FF2B5EF4-FFF2-40B4-BE49-F238E27FC236}">
                <a16:creationId xmlns:a16="http://schemas.microsoft.com/office/drawing/2014/main" id="{19FEE807-D543-413A-AAD6-20CE633BB8DA}"/>
              </a:ext>
            </a:extLst>
          </p:cNvPr>
          <p:cNvPicPr>
            <a:picLocks noGrp="1" noChangeAspect="1"/>
          </p:cNvPicPr>
          <p:nvPr>
            <p:ph idx="1"/>
          </p:nvPr>
        </p:nvPicPr>
        <p:blipFill>
          <a:blip r:embed="rId2"/>
          <a:stretch>
            <a:fillRect/>
          </a:stretch>
        </p:blipFill>
        <p:spPr>
          <a:xfrm>
            <a:off x="3466972" y="2340864"/>
            <a:ext cx="4990688" cy="3634486"/>
          </a:xfrm>
        </p:spPr>
      </p:pic>
    </p:spTree>
    <p:extLst>
      <p:ext uri="{BB962C8B-B14F-4D97-AF65-F5344CB8AC3E}">
        <p14:creationId xmlns:p14="http://schemas.microsoft.com/office/powerpoint/2010/main" val="4445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6" name="Rectangle 35">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5214AD8-2CD7-4B61-946D-6E85D5FEED13}"/>
              </a:ext>
            </a:extLst>
          </p:cNvPr>
          <p:cNvSpPr>
            <a:spLocks noGrp="1"/>
          </p:cNvSpPr>
          <p:nvPr>
            <p:ph type="title"/>
          </p:nvPr>
        </p:nvSpPr>
        <p:spPr>
          <a:xfrm>
            <a:off x="366477" y="1099552"/>
            <a:ext cx="3910374" cy="3779995"/>
          </a:xfrm>
        </p:spPr>
        <p:txBody>
          <a:bodyPr vert="horz" lIns="91440" tIns="45720" rIns="91440" bIns="45720" rtlCol="0" anchor="ctr">
            <a:normAutofit/>
          </a:bodyPr>
          <a:lstStyle/>
          <a:p>
            <a:r>
              <a:rPr lang="en-US" sz="3500" dirty="0">
                <a:solidFill>
                  <a:schemeClr val="tx1"/>
                </a:solidFill>
              </a:rPr>
              <a:t>Class Activity:</a:t>
            </a:r>
            <a:br>
              <a:rPr lang="en-US" sz="3500" dirty="0">
                <a:solidFill>
                  <a:schemeClr val="tx1"/>
                </a:solidFill>
              </a:rPr>
            </a:br>
            <a:br>
              <a:rPr lang="en-US" sz="3500" dirty="0"/>
            </a:br>
            <a:r>
              <a:rPr lang="en-US" sz="3500" dirty="0">
                <a:solidFill>
                  <a:schemeClr val="tx1"/>
                </a:solidFill>
              </a:rPr>
              <a:t>Inappropriate Self-Disclosure</a:t>
            </a:r>
            <a:endParaRPr lang="en-US" sz="3500">
              <a:solidFill>
                <a:schemeClr val="tx1"/>
              </a:solidFill>
            </a:endParaRPr>
          </a:p>
        </p:txBody>
      </p:sp>
      <p:sp>
        <p:nvSpPr>
          <p:cNvPr id="38" name="Rectangle 37">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Hand giving the thumbs up sign">
            <a:extLst>
              <a:ext uri="{FF2B5EF4-FFF2-40B4-BE49-F238E27FC236}">
                <a16:creationId xmlns:a16="http://schemas.microsoft.com/office/drawing/2014/main" id="{732B8753-464E-44D3-82B3-046B913A2E86}"/>
              </a:ext>
            </a:extLst>
          </p:cNvPr>
          <p:cNvPicPr>
            <a:picLocks noChangeAspect="1"/>
          </p:cNvPicPr>
          <p:nvPr/>
        </p:nvPicPr>
        <p:blipFill rotWithShape="1">
          <a:blip r:embed="rId2"/>
          <a:srcRect l="9713" r="7854"/>
          <a:stretch/>
        </p:blipFill>
        <p:spPr>
          <a:xfrm rot="10800000">
            <a:off x="4654295" y="9082"/>
            <a:ext cx="7537705" cy="6857990"/>
          </a:xfrm>
          <a:prstGeom prst="rect">
            <a:avLst/>
          </a:prstGeom>
        </p:spPr>
      </p:pic>
    </p:spTree>
    <p:extLst>
      <p:ext uri="{BB962C8B-B14F-4D97-AF65-F5344CB8AC3E}">
        <p14:creationId xmlns:p14="http://schemas.microsoft.com/office/powerpoint/2010/main" val="349231256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23A4A25-805E-497C-8E86-94F97AC55156}"/>
              </a:ext>
            </a:extLst>
          </p:cNvPr>
          <p:cNvSpPr>
            <a:spLocks noGrp="1"/>
          </p:cNvSpPr>
          <p:nvPr>
            <p:ph type="title"/>
          </p:nvPr>
        </p:nvSpPr>
        <p:spPr>
          <a:xfrm>
            <a:off x="726709" y="672609"/>
            <a:ext cx="3259016" cy="1462692"/>
          </a:xfrm>
        </p:spPr>
        <p:txBody>
          <a:bodyPr>
            <a:normAutofit/>
          </a:bodyPr>
          <a:lstStyle/>
          <a:p>
            <a:r>
              <a:rPr lang="en-US" sz="2700" dirty="0">
                <a:solidFill>
                  <a:srgbClr val="FFFFFF"/>
                </a:solidFill>
              </a:rPr>
              <a:t>Appropriate Self - Disclosure</a:t>
            </a:r>
          </a:p>
        </p:txBody>
      </p:sp>
      <p:sp>
        <p:nvSpPr>
          <p:cNvPr id="13" name="Rectangle 12">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D5D5001-7335-427A-9DC9-0950B7D5BB2F}"/>
              </a:ext>
            </a:extLst>
          </p:cNvPr>
          <p:cNvSpPr>
            <a:spLocks noGrp="1"/>
          </p:cNvSpPr>
          <p:nvPr>
            <p:ph idx="1"/>
          </p:nvPr>
        </p:nvSpPr>
        <p:spPr>
          <a:xfrm>
            <a:off x="671513" y="2177444"/>
            <a:ext cx="3123783" cy="4030523"/>
          </a:xfrm>
        </p:spPr>
        <p:txBody>
          <a:bodyPr vert="horz" lIns="91440" tIns="45720" rIns="91440" bIns="45720" rtlCol="0" anchor="t">
            <a:noAutofit/>
          </a:bodyPr>
          <a:lstStyle/>
          <a:p>
            <a:pPr marL="305435" indent="-305435"/>
            <a:r>
              <a:rPr lang="en-US" sz="2000" dirty="0">
                <a:solidFill>
                  <a:srgbClr val="FFFFFF"/>
                </a:solidFill>
                <a:ea typeface="+mn-lt"/>
                <a:cs typeface="+mn-lt"/>
              </a:rPr>
              <a:t>Client–focused</a:t>
            </a:r>
            <a:endParaRPr lang="en-US" sz="2000" dirty="0">
              <a:solidFill>
                <a:srgbClr val="FFFFFF"/>
              </a:solidFill>
            </a:endParaRPr>
          </a:p>
          <a:p>
            <a:pPr marL="305435" indent="-305435"/>
            <a:r>
              <a:rPr lang="en-US" sz="2000" dirty="0">
                <a:solidFill>
                  <a:srgbClr val="FFFFFF"/>
                </a:solidFill>
                <a:ea typeface="+mn-lt"/>
                <a:cs typeface="+mn-lt"/>
              </a:rPr>
              <a:t>Validates the client’s experience</a:t>
            </a:r>
            <a:endParaRPr lang="en-US" sz="2000">
              <a:solidFill>
                <a:srgbClr val="FFFFFF"/>
              </a:solidFill>
            </a:endParaRPr>
          </a:p>
          <a:p>
            <a:pPr marL="305435" indent="-305435"/>
            <a:r>
              <a:rPr lang="en-US" sz="2000" dirty="0">
                <a:solidFill>
                  <a:srgbClr val="FFFFFF"/>
                </a:solidFill>
                <a:ea typeface="+mn-lt"/>
                <a:cs typeface="+mn-lt"/>
              </a:rPr>
              <a:t>Spurs further exploration</a:t>
            </a:r>
            <a:endParaRPr lang="en-US" sz="2000">
              <a:solidFill>
                <a:srgbClr val="FFFFFF"/>
              </a:solidFill>
            </a:endParaRPr>
          </a:p>
          <a:p>
            <a:pPr marL="305435" indent="-305435"/>
            <a:r>
              <a:rPr lang="en-US" sz="2000" dirty="0">
                <a:solidFill>
                  <a:srgbClr val="FFFFFF"/>
                </a:solidFill>
                <a:ea typeface="+mn-lt"/>
                <a:cs typeface="+mn-lt"/>
              </a:rPr>
              <a:t>Must be brief, meaning - focused, and light</a:t>
            </a:r>
            <a:endParaRPr lang="en-US" sz="2000" dirty="0">
              <a:solidFill>
                <a:srgbClr val="FFFFFF"/>
              </a:solidFill>
            </a:endParaRPr>
          </a:p>
          <a:p>
            <a:pPr marL="305435" indent="-305435"/>
            <a:r>
              <a:rPr lang="en-US" sz="2000" dirty="0">
                <a:solidFill>
                  <a:srgbClr val="FFFFFF"/>
                </a:solidFill>
                <a:ea typeface="+mn-lt"/>
                <a:cs typeface="+mn-lt"/>
              </a:rPr>
              <a:t>The product of thoughtful planning</a:t>
            </a:r>
            <a:endParaRPr lang="en-US" sz="2000" dirty="0">
              <a:solidFill>
                <a:srgbClr val="FFFFFF"/>
              </a:solidFill>
            </a:endParaRPr>
          </a:p>
          <a:p>
            <a:pPr marL="305435" indent="-305435"/>
            <a:endParaRPr lang="en-US">
              <a:solidFill>
                <a:srgbClr val="FFFFFF"/>
              </a:solidFill>
            </a:endParaRPr>
          </a:p>
        </p:txBody>
      </p:sp>
      <p:pic>
        <p:nvPicPr>
          <p:cNvPr id="4" name="Picture 4" descr="Two people standing in front of a computer&#10;&#10;Description automatically generated">
            <a:extLst>
              <a:ext uri="{FF2B5EF4-FFF2-40B4-BE49-F238E27FC236}">
                <a16:creationId xmlns:a16="http://schemas.microsoft.com/office/drawing/2014/main" id="{AF3A0F89-38E3-4C25-82A0-1DB974C64639}"/>
              </a:ext>
            </a:extLst>
          </p:cNvPr>
          <p:cNvPicPr>
            <a:picLocks noChangeAspect="1"/>
          </p:cNvPicPr>
          <p:nvPr/>
        </p:nvPicPr>
        <p:blipFill rotWithShape="1">
          <a:blip r:embed="rId2"/>
          <a:srcRect l="5612" r="19861" b="-1"/>
          <a:stretch/>
        </p:blipFill>
        <p:spPr>
          <a:xfrm>
            <a:off x="4140977" y="601200"/>
            <a:ext cx="7503636" cy="5789365"/>
          </a:xfrm>
          <a:prstGeom prst="rect">
            <a:avLst/>
          </a:prstGeom>
        </p:spPr>
      </p:pic>
    </p:spTree>
    <p:extLst>
      <p:ext uri="{BB962C8B-B14F-4D97-AF65-F5344CB8AC3E}">
        <p14:creationId xmlns:p14="http://schemas.microsoft.com/office/powerpoint/2010/main" val="189698034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9DD60C94-0C9C-47B7-BE88-045235ACC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FCF7016-AC99-433F-B943-24C3736E0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7579574" cy="6436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A03737D1-A930-4E3E-9160-3CD4AEC72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F71CFF33-010E-4E26-A285-83B182982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707627"/>
            <a:ext cx="11293913" cy="64922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59C7F2C2-CA9B-43A5-8EDE-E954AE25B1F8}"/>
              </a:ext>
            </a:extLst>
          </p:cNvPr>
          <p:cNvSpPr txBox="1"/>
          <p:nvPr/>
        </p:nvSpPr>
        <p:spPr>
          <a:xfrm>
            <a:off x="1678802" y="3382463"/>
            <a:ext cx="881487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Franklin Gothic Book"/>
                <a:ea typeface="+mn-lt"/>
                <a:cs typeface="+mn-lt"/>
              </a:rPr>
              <a:t>Self-disclosure is the act of sharing personal information about yourself to a client with or without intention. This disclosure can occur during or outside of the counseling session. This can range from the clothes that you are wearing to running into your client at the grocery store. </a:t>
            </a:r>
            <a:endParaRPr lang="en-US" sz="2000">
              <a:latin typeface="Franklin Gothic Book"/>
              <a:ea typeface="+mn-lt"/>
              <a:cs typeface="Dubai Medium"/>
            </a:endParaRPr>
          </a:p>
          <a:p>
            <a:endParaRPr lang="en-US" sz="2000" dirty="0">
              <a:latin typeface="Franklin Gothic Book"/>
              <a:ea typeface="+mn-lt"/>
              <a:cs typeface="+mn-lt"/>
            </a:endParaRPr>
          </a:p>
          <a:p>
            <a:r>
              <a:rPr lang="en-US" sz="2000" dirty="0">
                <a:latin typeface="Franklin Gothic Book"/>
                <a:ea typeface="+mn-lt"/>
                <a:cs typeface="+mn-lt"/>
              </a:rPr>
              <a:t>Self-disclosure can be beneficial to your client, but it can also be counter-productive if not used appropriately.</a:t>
            </a:r>
            <a:endParaRPr lang="en-US" sz="2000" dirty="0">
              <a:latin typeface="Franklin Gothic Book"/>
              <a:cs typeface="Dubai Medium"/>
            </a:endParaRPr>
          </a:p>
        </p:txBody>
      </p:sp>
      <p:sp>
        <p:nvSpPr>
          <p:cNvPr id="3" name="TextBox 2">
            <a:extLst>
              <a:ext uri="{FF2B5EF4-FFF2-40B4-BE49-F238E27FC236}">
                <a16:creationId xmlns:a16="http://schemas.microsoft.com/office/drawing/2014/main" id="{F8698F0E-B48E-4C00-ADEE-3459C3832A71}"/>
              </a:ext>
            </a:extLst>
          </p:cNvPr>
          <p:cNvSpPr txBox="1"/>
          <p:nvPr/>
        </p:nvSpPr>
        <p:spPr>
          <a:xfrm>
            <a:off x="1676401" y="1222829"/>
            <a:ext cx="7024912" cy="17235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100" b="1" dirty="0">
                <a:latin typeface="Franklin Gothic Book"/>
              </a:rPr>
              <a:t>WHAT IS SELF-DISCLOSURE?</a:t>
            </a:r>
          </a:p>
        </p:txBody>
      </p:sp>
    </p:spTree>
    <p:extLst>
      <p:ext uri="{BB962C8B-B14F-4D97-AF65-F5344CB8AC3E}">
        <p14:creationId xmlns:p14="http://schemas.microsoft.com/office/powerpoint/2010/main" val="3742764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2CFC-46B6-47B3-B265-2B6C6A02A1EB}"/>
              </a:ext>
            </a:extLst>
          </p:cNvPr>
          <p:cNvSpPr>
            <a:spLocks noGrp="1"/>
          </p:cNvSpPr>
          <p:nvPr>
            <p:ph type="title"/>
          </p:nvPr>
        </p:nvSpPr>
        <p:spPr>
          <a:xfrm>
            <a:off x="581193" y="593587"/>
            <a:ext cx="11029616" cy="988332"/>
          </a:xfrm>
        </p:spPr>
        <p:txBody>
          <a:bodyPr/>
          <a:lstStyle/>
          <a:p>
            <a:pPr algn="ctr"/>
            <a:r>
              <a:rPr lang="en-US" dirty="0"/>
              <a:t>Two Types</a:t>
            </a:r>
          </a:p>
        </p:txBody>
      </p:sp>
      <p:sp>
        <p:nvSpPr>
          <p:cNvPr id="3" name="Text Placeholder 2">
            <a:extLst>
              <a:ext uri="{FF2B5EF4-FFF2-40B4-BE49-F238E27FC236}">
                <a16:creationId xmlns:a16="http://schemas.microsoft.com/office/drawing/2014/main" id="{BADCE78E-7345-4C95-976C-4A4625361F0D}"/>
              </a:ext>
            </a:extLst>
          </p:cNvPr>
          <p:cNvSpPr>
            <a:spLocks noGrp="1"/>
          </p:cNvSpPr>
          <p:nvPr>
            <p:ph type="body" idx="1"/>
          </p:nvPr>
        </p:nvSpPr>
        <p:spPr>
          <a:xfrm>
            <a:off x="445120" y="1813862"/>
            <a:ext cx="5194769" cy="557784"/>
          </a:xfrm>
        </p:spPr>
        <p:txBody>
          <a:bodyPr/>
          <a:lstStyle/>
          <a:p>
            <a:pPr algn="ctr"/>
            <a:r>
              <a:rPr lang="en-US"/>
              <a:t>Intra–Session Disclosure</a:t>
            </a:r>
          </a:p>
        </p:txBody>
      </p:sp>
      <p:sp>
        <p:nvSpPr>
          <p:cNvPr id="4" name="Content Placeholder 3">
            <a:extLst>
              <a:ext uri="{FF2B5EF4-FFF2-40B4-BE49-F238E27FC236}">
                <a16:creationId xmlns:a16="http://schemas.microsoft.com/office/drawing/2014/main" id="{453A49F0-9F4D-4492-8A84-D0957CA5C24C}"/>
              </a:ext>
            </a:extLst>
          </p:cNvPr>
          <p:cNvSpPr>
            <a:spLocks noGrp="1"/>
          </p:cNvSpPr>
          <p:nvPr>
            <p:ph sz="half" idx="2"/>
          </p:nvPr>
        </p:nvSpPr>
        <p:spPr>
          <a:xfrm>
            <a:off x="580661" y="2485287"/>
            <a:ext cx="5194766" cy="4111616"/>
          </a:xfrm>
        </p:spPr>
        <p:txBody>
          <a:bodyPr/>
          <a:lstStyle/>
          <a:p>
            <a:pPr marL="629920" lvl="1" indent="-305435"/>
            <a:r>
              <a:rPr lang="en-US" sz="2000" dirty="0">
                <a:ea typeface="+mn-lt"/>
                <a:cs typeface="+mn-lt"/>
              </a:rPr>
              <a:t>The nutrition counselor discloses a feeling about the client that is relevant to the process</a:t>
            </a:r>
            <a:endParaRPr lang="en-US" sz="2000" dirty="0"/>
          </a:p>
          <a:p>
            <a:pPr marL="629920" lvl="1" indent="-305435"/>
            <a:r>
              <a:rPr lang="en-US" sz="2000" dirty="0">
                <a:ea typeface="+mn-lt"/>
                <a:cs typeface="+mn-lt"/>
              </a:rPr>
              <a:t>Considered the most useful type of self–disclosure</a:t>
            </a:r>
            <a:endParaRPr lang="en-US" sz="2000" dirty="0"/>
          </a:p>
          <a:p>
            <a:pPr marL="305435" indent="-305435"/>
            <a:endParaRPr lang="en-US" dirty="0"/>
          </a:p>
        </p:txBody>
      </p:sp>
      <p:sp>
        <p:nvSpPr>
          <p:cNvPr id="5" name="Text Placeholder 4">
            <a:extLst>
              <a:ext uri="{FF2B5EF4-FFF2-40B4-BE49-F238E27FC236}">
                <a16:creationId xmlns:a16="http://schemas.microsoft.com/office/drawing/2014/main" id="{1895B52D-0B34-49E4-B35A-0184077989D9}"/>
              </a:ext>
            </a:extLst>
          </p:cNvPr>
          <p:cNvSpPr>
            <a:spLocks noGrp="1"/>
          </p:cNvSpPr>
          <p:nvPr>
            <p:ph type="body" sz="quarter" idx="3"/>
          </p:nvPr>
        </p:nvSpPr>
        <p:spPr>
          <a:xfrm>
            <a:off x="6416039" y="1815463"/>
            <a:ext cx="5194770" cy="553373"/>
          </a:xfrm>
        </p:spPr>
        <p:txBody>
          <a:bodyPr/>
          <a:lstStyle/>
          <a:p>
            <a:pPr algn="ctr"/>
            <a:r>
              <a:rPr lang="en-US"/>
              <a:t>Extra–Session Disclosure</a:t>
            </a:r>
          </a:p>
        </p:txBody>
      </p:sp>
      <p:sp>
        <p:nvSpPr>
          <p:cNvPr id="6" name="Content Placeholder 5">
            <a:extLst>
              <a:ext uri="{FF2B5EF4-FFF2-40B4-BE49-F238E27FC236}">
                <a16:creationId xmlns:a16="http://schemas.microsoft.com/office/drawing/2014/main" id="{DCCA7869-0EB4-449F-9AB1-724B3A9A18E8}"/>
              </a:ext>
            </a:extLst>
          </p:cNvPr>
          <p:cNvSpPr>
            <a:spLocks noGrp="1"/>
          </p:cNvSpPr>
          <p:nvPr>
            <p:ph sz="quarter" idx="4"/>
          </p:nvPr>
        </p:nvSpPr>
        <p:spPr>
          <a:xfrm>
            <a:off x="6460861" y="2421787"/>
            <a:ext cx="5194771" cy="4111616"/>
          </a:xfrm>
        </p:spPr>
        <p:txBody>
          <a:bodyPr/>
          <a:lstStyle/>
          <a:p>
            <a:pPr marL="629920" lvl="1" indent="-305435"/>
            <a:r>
              <a:rPr lang="en-US" sz="2000" dirty="0">
                <a:ea typeface="+mn-lt"/>
                <a:cs typeface="+mn-lt"/>
              </a:rPr>
              <a:t>The nutrition counselor discloses information about themselves, but it happens outside of the allotted session</a:t>
            </a:r>
            <a:endParaRPr lang="en-US" sz="2000" dirty="0"/>
          </a:p>
          <a:p>
            <a:pPr marL="629920" lvl="1" indent="-305435"/>
            <a:r>
              <a:rPr lang="en-US" sz="2000" dirty="0">
                <a:ea typeface="+mn-lt"/>
                <a:cs typeface="+mn-lt"/>
              </a:rPr>
              <a:t>Family, their interests, experiences, or events that have occurred in their life</a:t>
            </a:r>
            <a:endParaRPr lang="en-US" sz="2000"/>
          </a:p>
        </p:txBody>
      </p:sp>
      <p:pic>
        <p:nvPicPr>
          <p:cNvPr id="7" name="Picture 7" descr="A picture containing person, sitting, person, person&#10;&#10;Description automatically generated">
            <a:extLst>
              <a:ext uri="{FF2B5EF4-FFF2-40B4-BE49-F238E27FC236}">
                <a16:creationId xmlns:a16="http://schemas.microsoft.com/office/drawing/2014/main" id="{2925DE89-BE41-482F-80EB-66140FE740DB}"/>
              </a:ext>
            </a:extLst>
          </p:cNvPr>
          <p:cNvPicPr>
            <a:picLocks noChangeAspect="1"/>
          </p:cNvPicPr>
          <p:nvPr/>
        </p:nvPicPr>
        <p:blipFill>
          <a:blip r:embed="rId2"/>
          <a:stretch>
            <a:fillRect/>
          </a:stretch>
        </p:blipFill>
        <p:spPr>
          <a:xfrm>
            <a:off x="2000104" y="4588879"/>
            <a:ext cx="2731597" cy="1765301"/>
          </a:xfrm>
          <a:prstGeom prst="rect">
            <a:avLst/>
          </a:prstGeom>
        </p:spPr>
      </p:pic>
      <p:pic>
        <p:nvPicPr>
          <p:cNvPr id="8" name="Picture 8" descr="A close up of a map&#10;&#10;Description automatically generated">
            <a:extLst>
              <a:ext uri="{FF2B5EF4-FFF2-40B4-BE49-F238E27FC236}">
                <a16:creationId xmlns:a16="http://schemas.microsoft.com/office/drawing/2014/main" id="{BA476A46-99B6-4D07-B0F7-45D97961781B}"/>
              </a:ext>
            </a:extLst>
          </p:cNvPr>
          <p:cNvPicPr>
            <a:picLocks noChangeAspect="1"/>
          </p:cNvPicPr>
          <p:nvPr/>
        </p:nvPicPr>
        <p:blipFill>
          <a:blip r:embed="rId3"/>
          <a:stretch>
            <a:fillRect/>
          </a:stretch>
        </p:blipFill>
        <p:spPr>
          <a:xfrm>
            <a:off x="8145508" y="4342824"/>
            <a:ext cx="2634343" cy="2255116"/>
          </a:xfrm>
          <a:prstGeom prst="rect">
            <a:avLst/>
          </a:prstGeom>
        </p:spPr>
      </p:pic>
    </p:spTree>
    <p:extLst>
      <p:ext uri="{BB962C8B-B14F-4D97-AF65-F5344CB8AC3E}">
        <p14:creationId xmlns:p14="http://schemas.microsoft.com/office/powerpoint/2010/main" val="1101456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8A68575-FA71-4D76-86A9-35B3D453EF68}"/>
              </a:ext>
            </a:extLst>
          </p:cNvPr>
          <p:cNvSpPr>
            <a:spLocks noGrp="1"/>
          </p:cNvSpPr>
          <p:nvPr>
            <p:ph type="title"/>
          </p:nvPr>
        </p:nvSpPr>
        <p:spPr>
          <a:xfrm>
            <a:off x="4602822" y="657875"/>
            <a:ext cx="6658013" cy="695662"/>
          </a:xfrm>
        </p:spPr>
        <p:txBody>
          <a:bodyPr>
            <a:normAutofit/>
          </a:bodyPr>
          <a:lstStyle/>
          <a:p>
            <a:r>
              <a:rPr lang="en-US">
                <a:solidFill>
                  <a:srgbClr val="FFFFFF"/>
                </a:solidFill>
              </a:rPr>
              <a:t>Things to keep in mind...</a:t>
            </a:r>
          </a:p>
        </p:txBody>
      </p:sp>
      <p:sp>
        <p:nvSpPr>
          <p:cNvPr id="25" name="Rectangle 24">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A close up of a logo&#10;&#10;Description automatically generated">
            <a:extLst>
              <a:ext uri="{FF2B5EF4-FFF2-40B4-BE49-F238E27FC236}">
                <a16:creationId xmlns:a16="http://schemas.microsoft.com/office/drawing/2014/main" id="{CFE29F98-613C-40A9-A32B-D88123CA5E90}"/>
              </a:ext>
            </a:extLst>
          </p:cNvPr>
          <p:cNvPicPr>
            <a:picLocks noChangeAspect="1"/>
          </p:cNvPicPr>
          <p:nvPr/>
        </p:nvPicPr>
        <p:blipFill>
          <a:blip r:embed="rId2"/>
          <a:stretch>
            <a:fillRect/>
          </a:stretch>
        </p:blipFill>
        <p:spPr>
          <a:xfrm>
            <a:off x="774700" y="2049354"/>
            <a:ext cx="3053422" cy="3053422"/>
          </a:xfrm>
          <a:prstGeom prst="rect">
            <a:avLst/>
          </a:prstGeom>
        </p:spPr>
      </p:pic>
      <p:sp>
        <p:nvSpPr>
          <p:cNvPr id="3" name="Content Placeholder 2">
            <a:extLst>
              <a:ext uri="{FF2B5EF4-FFF2-40B4-BE49-F238E27FC236}">
                <a16:creationId xmlns:a16="http://schemas.microsoft.com/office/drawing/2014/main" id="{62F05834-621F-490C-9052-A855F63CC153}"/>
              </a:ext>
            </a:extLst>
          </p:cNvPr>
          <p:cNvSpPr>
            <a:spLocks noGrp="1"/>
          </p:cNvSpPr>
          <p:nvPr>
            <p:ph idx="1"/>
          </p:nvPr>
        </p:nvSpPr>
        <p:spPr>
          <a:xfrm>
            <a:off x="4457146" y="1903835"/>
            <a:ext cx="6658013" cy="4622472"/>
          </a:xfrm>
        </p:spPr>
        <p:txBody>
          <a:bodyPr vert="horz" lIns="91440" tIns="45720" rIns="91440" bIns="45720" rtlCol="0">
            <a:normAutofit/>
          </a:bodyPr>
          <a:lstStyle/>
          <a:p>
            <a:pPr marL="305435" indent="-305435"/>
            <a:r>
              <a:rPr lang="en-US" sz="2400" i="1" dirty="0">
                <a:solidFill>
                  <a:srgbClr val="FFFFFF"/>
                </a:solidFill>
                <a:ea typeface="+mn-lt"/>
                <a:cs typeface="+mn-lt"/>
              </a:rPr>
              <a:t>“Even if I have walked down a similar path, it doesn’t mean I have walked down </a:t>
            </a:r>
            <a:r>
              <a:rPr lang="en-US" sz="2400" b="1" i="1" u="sng" dirty="0">
                <a:solidFill>
                  <a:srgbClr val="FFFFFF"/>
                </a:solidFill>
                <a:ea typeface="+mn-lt"/>
                <a:cs typeface="+mn-lt"/>
              </a:rPr>
              <a:t>your</a:t>
            </a:r>
            <a:r>
              <a:rPr lang="en-US" sz="2400" i="1" dirty="0">
                <a:solidFill>
                  <a:srgbClr val="FFFFFF"/>
                </a:solidFill>
                <a:ea typeface="+mn-lt"/>
                <a:cs typeface="+mn-lt"/>
              </a:rPr>
              <a:t> path.”</a:t>
            </a:r>
            <a:r>
              <a:rPr lang="en-US" sz="2400" dirty="0">
                <a:solidFill>
                  <a:srgbClr val="FFFFFF"/>
                </a:solidFill>
                <a:ea typeface="+mn-lt"/>
                <a:cs typeface="+mn-lt"/>
              </a:rPr>
              <a:t> – W. Bryce Hagedorn, counselor</a:t>
            </a:r>
            <a:endParaRPr lang="en-US" sz="2400" dirty="0">
              <a:solidFill>
                <a:srgbClr val="FFFFFF"/>
              </a:solidFill>
            </a:endParaRPr>
          </a:p>
          <a:p>
            <a:pPr marL="629920" lvl="1" indent="-305435"/>
            <a:r>
              <a:rPr lang="en-US" sz="2000" dirty="0">
                <a:solidFill>
                  <a:srgbClr val="FFFFFF"/>
                </a:solidFill>
                <a:ea typeface="+mn-lt"/>
                <a:cs typeface="+mn-lt"/>
              </a:rPr>
              <a:t>Nutrition counselors should remember that when working with clients, each is individualized.</a:t>
            </a:r>
            <a:endParaRPr lang="en-US" sz="2000" dirty="0">
              <a:solidFill>
                <a:srgbClr val="FFFFFF"/>
              </a:solidFill>
            </a:endParaRPr>
          </a:p>
          <a:p>
            <a:pPr marL="629920" lvl="1" indent="-305435"/>
            <a:r>
              <a:rPr lang="en-US" sz="2000" dirty="0">
                <a:solidFill>
                  <a:srgbClr val="FFFFFF"/>
                </a:solidFill>
                <a:ea typeface="+mn-lt"/>
                <a:cs typeface="+mn-lt"/>
              </a:rPr>
              <a:t>Every client is different. Consider their needs.</a:t>
            </a:r>
            <a:endParaRPr lang="en-US" sz="2000" dirty="0">
              <a:solidFill>
                <a:srgbClr val="FFFFFF"/>
              </a:solidFill>
            </a:endParaRPr>
          </a:p>
          <a:p>
            <a:pPr marL="629920" lvl="1" indent="-305435"/>
            <a:r>
              <a:rPr lang="en-US" sz="2000" dirty="0">
                <a:solidFill>
                  <a:srgbClr val="FFFFFF"/>
                </a:solidFill>
                <a:ea typeface="+mn-lt"/>
                <a:cs typeface="+mn-lt"/>
              </a:rPr>
              <a:t>Self–disclosure should focus on the client.</a:t>
            </a:r>
            <a:endParaRPr lang="en-US" sz="2000" dirty="0">
              <a:solidFill>
                <a:srgbClr val="FFFFFF"/>
              </a:solidFill>
            </a:endParaRPr>
          </a:p>
          <a:p>
            <a:pPr marL="629920" lvl="1" indent="-305435"/>
            <a:r>
              <a:rPr lang="en-US" sz="2000" dirty="0">
                <a:solidFill>
                  <a:srgbClr val="FFFFFF"/>
                </a:solidFill>
                <a:ea typeface="+mn-lt"/>
                <a:cs typeface="+mn-lt"/>
              </a:rPr>
              <a:t>If it does not pertain to a client/patient’s individual needs or goals, self-disclosure is not needed (inappropriate).</a:t>
            </a:r>
          </a:p>
          <a:p>
            <a:pPr marL="629920" lvl="1" indent="-305435"/>
            <a:r>
              <a:rPr lang="en-US" sz="2000" dirty="0">
                <a:solidFill>
                  <a:srgbClr val="FFFFFF"/>
                </a:solidFill>
                <a:ea typeface="+mn-lt"/>
                <a:cs typeface="+mn-lt"/>
              </a:rPr>
              <a:t>The client </a:t>
            </a:r>
            <a:r>
              <a:rPr lang="en-US" sz="2000" b="1" u="sng" dirty="0">
                <a:solidFill>
                  <a:srgbClr val="FFFFFF"/>
                </a:solidFill>
                <a:ea typeface="+mn-lt"/>
                <a:cs typeface="+mn-lt"/>
              </a:rPr>
              <a:t>always</a:t>
            </a:r>
            <a:r>
              <a:rPr lang="en-US" sz="2000" dirty="0">
                <a:solidFill>
                  <a:srgbClr val="FFFFFF"/>
                </a:solidFill>
                <a:ea typeface="+mn-lt"/>
                <a:cs typeface="+mn-lt"/>
              </a:rPr>
              <a:t> comes first. </a:t>
            </a:r>
            <a:endParaRPr lang="en-US" sz="2000" dirty="0">
              <a:solidFill>
                <a:srgbClr val="FFFFFF"/>
              </a:solidFill>
            </a:endParaRPr>
          </a:p>
          <a:p>
            <a:pPr marL="629920" lvl="1" indent="-305435"/>
            <a:endParaRPr lang="en-US">
              <a:solidFill>
                <a:srgbClr val="FFFFFF"/>
              </a:solidFill>
            </a:endParaRPr>
          </a:p>
          <a:p>
            <a:pPr marL="305435" indent="-305435"/>
            <a:endParaRPr lang="en-US">
              <a:solidFill>
                <a:srgbClr val="FFFFFF"/>
              </a:solidFill>
            </a:endParaRPr>
          </a:p>
        </p:txBody>
      </p:sp>
    </p:spTree>
    <p:extLst>
      <p:ext uri="{BB962C8B-B14F-4D97-AF65-F5344CB8AC3E}">
        <p14:creationId xmlns:p14="http://schemas.microsoft.com/office/powerpoint/2010/main" val="97755588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A close up of a logo&#10;&#10;Description automatically generated">
            <a:extLst>
              <a:ext uri="{FF2B5EF4-FFF2-40B4-BE49-F238E27FC236}">
                <a16:creationId xmlns:a16="http://schemas.microsoft.com/office/drawing/2014/main" id="{FDD65748-0AAC-4985-8E35-F176D3C5F886}"/>
              </a:ext>
            </a:extLst>
          </p:cNvPr>
          <p:cNvPicPr>
            <a:picLocks noChangeAspect="1"/>
          </p:cNvPicPr>
          <p:nvPr/>
        </p:nvPicPr>
        <p:blipFill>
          <a:blip r:embed="rId2"/>
          <a:stretch>
            <a:fillRect/>
          </a:stretch>
        </p:blipFill>
        <p:spPr>
          <a:xfrm>
            <a:off x="720636" y="791045"/>
            <a:ext cx="5476375" cy="5476375"/>
          </a:xfrm>
          <a:prstGeom prst="rect">
            <a:avLst/>
          </a:prstGeom>
        </p:spPr>
      </p:pic>
      <p:sp>
        <p:nvSpPr>
          <p:cNvPr id="13" name="Rectangle 12">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6175BAE-DB58-4DBE-8670-00034AA547C0}"/>
              </a:ext>
            </a:extLst>
          </p:cNvPr>
          <p:cNvSpPr>
            <a:spLocks noGrp="1"/>
          </p:cNvSpPr>
          <p:nvPr>
            <p:ph type="title"/>
          </p:nvPr>
        </p:nvSpPr>
        <p:spPr>
          <a:xfrm>
            <a:off x="6873606" y="938022"/>
            <a:ext cx="4597758" cy="1188720"/>
          </a:xfrm>
        </p:spPr>
        <p:txBody>
          <a:bodyPr>
            <a:normAutofit/>
          </a:bodyPr>
          <a:lstStyle/>
          <a:p>
            <a:r>
              <a:rPr lang="en-US">
                <a:solidFill>
                  <a:srgbClr val="FFFFFF"/>
                </a:solidFill>
              </a:rPr>
              <a:t>Goals of appropriate self-disclosure</a:t>
            </a:r>
          </a:p>
        </p:txBody>
      </p:sp>
      <p:sp>
        <p:nvSpPr>
          <p:cNvPr id="3" name="Content Placeholder 2">
            <a:extLst>
              <a:ext uri="{FF2B5EF4-FFF2-40B4-BE49-F238E27FC236}">
                <a16:creationId xmlns:a16="http://schemas.microsoft.com/office/drawing/2014/main" id="{AA24BA96-6FB2-439F-A596-617C9CD8BC8C}"/>
              </a:ext>
            </a:extLst>
          </p:cNvPr>
          <p:cNvSpPr>
            <a:spLocks noGrp="1"/>
          </p:cNvSpPr>
          <p:nvPr>
            <p:ph idx="1"/>
          </p:nvPr>
        </p:nvSpPr>
        <p:spPr>
          <a:xfrm>
            <a:off x="6873606" y="2340864"/>
            <a:ext cx="4597758" cy="3793237"/>
          </a:xfrm>
        </p:spPr>
        <p:txBody>
          <a:bodyPr>
            <a:normAutofit/>
          </a:bodyPr>
          <a:lstStyle/>
          <a:p>
            <a:pPr marL="305435" indent="-305435"/>
            <a:r>
              <a:rPr lang="en-US" sz="2400" dirty="0">
                <a:solidFill>
                  <a:srgbClr val="FFFFFF"/>
                </a:solidFill>
                <a:ea typeface="+mn-lt"/>
                <a:cs typeface="+mn-lt"/>
              </a:rPr>
              <a:t>Builds trust</a:t>
            </a:r>
            <a:endParaRPr lang="en-US" sz="2400">
              <a:solidFill>
                <a:srgbClr val="FFFFFF"/>
              </a:solidFill>
            </a:endParaRPr>
          </a:p>
          <a:p>
            <a:pPr marL="305435" indent="-305435"/>
            <a:r>
              <a:rPr lang="en-US" sz="2400" dirty="0">
                <a:solidFill>
                  <a:srgbClr val="FFFFFF"/>
                </a:solidFill>
                <a:ea typeface="+mn-lt"/>
                <a:cs typeface="+mn-lt"/>
              </a:rPr>
              <a:t>Strengthens relationship between nutrition counselor and client/patient</a:t>
            </a:r>
            <a:endParaRPr lang="en-US" sz="2400">
              <a:solidFill>
                <a:srgbClr val="FFFFFF"/>
              </a:solidFill>
            </a:endParaRPr>
          </a:p>
          <a:p>
            <a:pPr marL="305435" indent="-305435"/>
            <a:r>
              <a:rPr lang="en-US" sz="2400" dirty="0">
                <a:solidFill>
                  <a:srgbClr val="FFFFFF"/>
                </a:solidFill>
                <a:ea typeface="+mn-lt"/>
                <a:cs typeface="+mn-lt"/>
              </a:rPr>
              <a:t>Helps express emotion/empathy</a:t>
            </a:r>
            <a:endParaRPr lang="en-US" sz="2400" dirty="0">
              <a:solidFill>
                <a:srgbClr val="FFFFFF"/>
              </a:solidFill>
            </a:endParaRPr>
          </a:p>
          <a:p>
            <a:pPr marL="305435" indent="-305435"/>
            <a:endParaRPr lang="en-US">
              <a:solidFill>
                <a:srgbClr val="FFFFFF"/>
              </a:solidFill>
            </a:endParaRPr>
          </a:p>
        </p:txBody>
      </p:sp>
    </p:spTree>
    <p:extLst>
      <p:ext uri="{BB962C8B-B14F-4D97-AF65-F5344CB8AC3E}">
        <p14:creationId xmlns:p14="http://schemas.microsoft.com/office/powerpoint/2010/main" val="409268395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6" name="Rectangle 35">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5214AD8-2CD7-4B61-946D-6E85D5FEED13}"/>
              </a:ext>
            </a:extLst>
          </p:cNvPr>
          <p:cNvSpPr>
            <a:spLocks noGrp="1"/>
          </p:cNvSpPr>
          <p:nvPr>
            <p:ph type="title"/>
          </p:nvPr>
        </p:nvSpPr>
        <p:spPr>
          <a:xfrm>
            <a:off x="538834" y="1190266"/>
            <a:ext cx="3511233" cy="3779995"/>
          </a:xfrm>
        </p:spPr>
        <p:txBody>
          <a:bodyPr vert="horz" lIns="91440" tIns="45720" rIns="91440" bIns="45720" rtlCol="0" anchor="ctr">
            <a:normAutofit/>
          </a:bodyPr>
          <a:lstStyle/>
          <a:p>
            <a:r>
              <a:rPr lang="en-US" sz="3600" dirty="0">
                <a:solidFill>
                  <a:schemeClr val="tx1"/>
                </a:solidFill>
              </a:rPr>
              <a:t>Class Activity:</a:t>
            </a:r>
            <a:br>
              <a:rPr lang="en-US" sz="3600" dirty="0">
                <a:solidFill>
                  <a:schemeClr val="tx1"/>
                </a:solidFill>
              </a:rPr>
            </a:br>
            <a:br>
              <a:rPr lang="en-US" sz="3600" dirty="0"/>
            </a:br>
            <a:r>
              <a:rPr lang="en-US" sz="3600" dirty="0">
                <a:solidFill>
                  <a:schemeClr val="tx1"/>
                </a:solidFill>
              </a:rPr>
              <a:t>appropriate Self-Disclosure</a:t>
            </a:r>
          </a:p>
        </p:txBody>
      </p:sp>
      <p:sp>
        <p:nvSpPr>
          <p:cNvPr id="38" name="Rectangle 37">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Hand giving the thumbs up sign">
            <a:extLst>
              <a:ext uri="{FF2B5EF4-FFF2-40B4-BE49-F238E27FC236}">
                <a16:creationId xmlns:a16="http://schemas.microsoft.com/office/drawing/2014/main" id="{732B8753-464E-44D3-82B3-046B913A2E86}"/>
              </a:ext>
            </a:extLst>
          </p:cNvPr>
          <p:cNvPicPr>
            <a:picLocks noChangeAspect="1"/>
          </p:cNvPicPr>
          <p:nvPr/>
        </p:nvPicPr>
        <p:blipFill rotWithShape="1">
          <a:blip r:embed="rId2"/>
          <a:srcRect l="9713" r="7854"/>
          <a:stretch/>
        </p:blipFill>
        <p:spPr>
          <a:xfrm>
            <a:off x="4654295" y="10"/>
            <a:ext cx="7537705" cy="6857990"/>
          </a:xfrm>
          <a:prstGeom prst="rect">
            <a:avLst/>
          </a:prstGeom>
        </p:spPr>
      </p:pic>
    </p:spTree>
    <p:extLst>
      <p:ext uri="{BB962C8B-B14F-4D97-AF65-F5344CB8AC3E}">
        <p14:creationId xmlns:p14="http://schemas.microsoft.com/office/powerpoint/2010/main" val="18475690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9" name="Rectangle 18">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F004AB-9115-447F-8DF3-CA63780D3549}"/>
              </a:ext>
            </a:extLst>
          </p:cNvPr>
          <p:cNvSpPr>
            <a:spLocks noGrp="1"/>
          </p:cNvSpPr>
          <p:nvPr>
            <p:ph type="title"/>
          </p:nvPr>
        </p:nvSpPr>
        <p:spPr>
          <a:xfrm>
            <a:off x="638620" y="1090480"/>
            <a:ext cx="3511233" cy="3779995"/>
          </a:xfrm>
        </p:spPr>
        <p:txBody>
          <a:bodyPr vert="horz" lIns="91440" tIns="45720" rIns="91440" bIns="45720" rtlCol="0" anchor="ctr">
            <a:normAutofit/>
          </a:bodyPr>
          <a:lstStyle/>
          <a:p>
            <a:r>
              <a:rPr lang="en-US">
                <a:solidFill>
                  <a:srgbClr val="FFFFFF"/>
                </a:solidFill>
              </a:rPr>
              <a:t>Did anyone change their mind about using self-disclosure? </a:t>
            </a:r>
          </a:p>
        </p:txBody>
      </p:sp>
      <p:sp>
        <p:nvSpPr>
          <p:cNvPr id="21" name="Rectangle 20">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A close up of text on a white background&#10;&#10;Description automatically generated">
            <a:extLst>
              <a:ext uri="{FF2B5EF4-FFF2-40B4-BE49-F238E27FC236}">
                <a16:creationId xmlns:a16="http://schemas.microsoft.com/office/drawing/2014/main" id="{8620E10E-EFBF-48C5-9517-D7BB1AA05815}"/>
              </a:ext>
            </a:extLst>
          </p:cNvPr>
          <p:cNvPicPr>
            <a:picLocks noChangeAspect="1"/>
          </p:cNvPicPr>
          <p:nvPr/>
        </p:nvPicPr>
        <p:blipFill rotWithShape="1">
          <a:blip r:embed="rId2"/>
          <a:srcRect r="1" b="14959"/>
          <a:stretch/>
        </p:blipFill>
        <p:spPr>
          <a:xfrm>
            <a:off x="4654295" y="492642"/>
            <a:ext cx="7086151" cy="5899650"/>
          </a:xfrm>
          <a:prstGeom prst="rect">
            <a:avLst/>
          </a:prstGeom>
        </p:spPr>
      </p:pic>
    </p:spTree>
    <p:extLst>
      <p:ext uri="{BB962C8B-B14F-4D97-AF65-F5344CB8AC3E}">
        <p14:creationId xmlns:p14="http://schemas.microsoft.com/office/powerpoint/2010/main" val="219759173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31" name="Rectangle 30">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F608E55-EBC6-4977-B112-7075FC8F6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744" y="908054"/>
            <a:ext cx="7239406" cy="497061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8B0EACE-CD81-44F8-8234-3495A9467830}"/>
              </a:ext>
            </a:extLst>
          </p:cNvPr>
          <p:cNvSpPr>
            <a:spLocks noGrp="1"/>
          </p:cNvSpPr>
          <p:nvPr>
            <p:ph type="title"/>
          </p:nvPr>
        </p:nvSpPr>
        <p:spPr>
          <a:xfrm>
            <a:off x="1041635" y="1043968"/>
            <a:ext cx="5058459" cy="4474770"/>
          </a:xfrm>
        </p:spPr>
        <p:txBody>
          <a:bodyPr vert="horz" lIns="91440" tIns="45720" rIns="91440" bIns="45720" rtlCol="0" anchor="ctr">
            <a:normAutofit/>
          </a:bodyPr>
          <a:lstStyle/>
          <a:p>
            <a:pPr algn="r"/>
            <a:r>
              <a:rPr lang="en-US" sz="6000" b="0" kern="1200" cap="all">
                <a:solidFill>
                  <a:srgbClr val="FFFFFF"/>
                </a:solidFill>
                <a:latin typeface="+mj-lt"/>
                <a:ea typeface="+mj-ea"/>
                <a:cs typeface="+mj-cs"/>
              </a:rPr>
              <a:t>Thank you!</a:t>
            </a:r>
          </a:p>
        </p:txBody>
      </p:sp>
      <p:sp>
        <p:nvSpPr>
          <p:cNvPr id="35" name="Rectangle 34">
            <a:extLst>
              <a:ext uri="{FF2B5EF4-FFF2-40B4-BE49-F238E27FC236}">
                <a16:creationId xmlns:a16="http://schemas.microsoft.com/office/drawing/2014/main" id="{A2F92874-EB6E-497E-88EA-BC2A8F551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8" y="908054"/>
            <a:ext cx="3378706" cy="49706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36">
            <a:extLst>
              <a:ext uri="{FF2B5EF4-FFF2-40B4-BE49-F238E27FC236}">
                <a16:creationId xmlns:a16="http://schemas.microsoft.com/office/drawing/2014/main" id="{8BEF4DBE-A60E-4AAE-9D62-1147461CD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745" y="751211"/>
            <a:ext cx="724204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33955649-790D-4997-9D50-C1D8E32C1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54768"/>
            <a:ext cx="33832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18839B1D-4A8C-403C-9D1B-B83CF1DB6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745" y="5946475"/>
            <a:ext cx="724204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19818AF9-99F4-4DD9-A3EB-0A3477509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5950032"/>
            <a:ext cx="33832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7089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665C5-0881-49B4-92F8-67AE0B565155}"/>
              </a:ext>
            </a:extLst>
          </p:cNvPr>
          <p:cNvSpPr>
            <a:spLocks noGrp="1"/>
          </p:cNvSpPr>
          <p:nvPr>
            <p:ph type="title"/>
          </p:nvPr>
        </p:nvSpPr>
        <p:spPr>
          <a:xfrm>
            <a:off x="4713839" y="-4107"/>
            <a:ext cx="7038188" cy="1188720"/>
          </a:xfrm>
        </p:spPr>
        <p:txBody>
          <a:bodyPr/>
          <a:lstStyle/>
          <a:p>
            <a:r>
              <a:rPr lang="en-US" dirty="0"/>
              <a:t>references</a:t>
            </a:r>
          </a:p>
        </p:txBody>
      </p:sp>
      <p:sp>
        <p:nvSpPr>
          <p:cNvPr id="3" name="Content Placeholder 2">
            <a:extLst>
              <a:ext uri="{FF2B5EF4-FFF2-40B4-BE49-F238E27FC236}">
                <a16:creationId xmlns:a16="http://schemas.microsoft.com/office/drawing/2014/main" id="{75A0CE30-A8CF-496C-A1F4-577627431639}"/>
              </a:ext>
            </a:extLst>
          </p:cNvPr>
          <p:cNvSpPr>
            <a:spLocks noGrp="1"/>
          </p:cNvSpPr>
          <p:nvPr>
            <p:ph idx="1"/>
          </p:nvPr>
        </p:nvSpPr>
        <p:spPr>
          <a:xfrm>
            <a:off x="724858" y="2908484"/>
            <a:ext cx="10749245" cy="3496137"/>
          </a:xfrm>
        </p:spPr>
        <p:txBody>
          <a:bodyPr vert="horz" lIns="91440" tIns="45720" rIns="91440" bIns="45720" rtlCol="0" anchor="ctr">
            <a:noAutofit/>
          </a:bodyPr>
          <a:lstStyle/>
          <a:p>
            <a:pPr marL="305435" indent="-305435"/>
            <a:r>
              <a:rPr lang="en-US" sz="1400" dirty="0">
                <a:ea typeface="+mn-lt"/>
                <a:cs typeface="+mn-lt"/>
              </a:rPr>
              <a:t>Hall, L. (2016). 5 Golden Rules for Using Self-Disclosure in Counselling: Open Colleges. Retrieved September 17, 2020, from </a:t>
            </a:r>
            <a:r>
              <a:rPr lang="en-US" sz="1400" dirty="0">
                <a:ea typeface="+mn-lt"/>
                <a:cs typeface="+mn-lt"/>
                <a:hlinkClick r:id="rId2"/>
              </a:rPr>
              <a:t>https://www.opencolleges.edu.au/careers/blog/self-disclosure-in-counselling</a:t>
            </a:r>
            <a:endParaRPr lang="en-US" sz="1400" dirty="0">
              <a:ea typeface="+mn-lt"/>
              <a:cs typeface="+mn-lt"/>
            </a:endParaRPr>
          </a:p>
          <a:p>
            <a:pPr marL="305435" indent="-305435"/>
            <a:r>
              <a:rPr lang="en-US" sz="1400" dirty="0">
                <a:ea typeface="+mn-lt"/>
                <a:cs typeface="+mn-lt"/>
              </a:rPr>
              <a:t>The Skill of Self-Disclosure. (2020). Retrieved September 17, 2020, from </a:t>
            </a:r>
            <a:r>
              <a:rPr lang="en-US" sz="1400" dirty="0">
                <a:ea typeface="+mn-lt"/>
                <a:cs typeface="+mn-lt"/>
                <a:hlinkClick r:id="rId3"/>
              </a:rPr>
              <a:t>https://counseling.education.wm.edu/blog/the-skill-of-self-disclosure</a:t>
            </a:r>
            <a:endParaRPr lang="en-US" sz="1400" dirty="0">
              <a:ea typeface="+mn-lt"/>
              <a:cs typeface="+mn-lt"/>
            </a:endParaRPr>
          </a:p>
          <a:p>
            <a:pPr marL="305435" indent="-305435"/>
            <a:r>
              <a:rPr lang="en-US" sz="1400" dirty="0">
                <a:ea typeface="+mn-lt"/>
                <a:cs typeface="+mn-lt"/>
              </a:rPr>
              <a:t>Zur, O., Ph.D. (2019, February 12). Self-Disclosure &amp; Transparency in Psychotherapy and Counseling, by Ofer Zur, Ph.D. Retrieved September 17, 2020, from </a:t>
            </a:r>
            <a:r>
              <a:rPr lang="en-US" sz="1400" dirty="0">
                <a:ea typeface="+mn-lt"/>
                <a:cs typeface="+mn-lt"/>
                <a:hlinkClick r:id="rId4"/>
              </a:rPr>
              <a:t>https://www.zurinstitute.com/self-disclosure-1/</a:t>
            </a:r>
            <a:endParaRPr lang="en-US" sz="1400">
              <a:ea typeface="+mn-lt"/>
              <a:cs typeface="+mn-lt"/>
            </a:endParaRPr>
          </a:p>
          <a:p>
            <a:pPr marL="305435" indent="-305435"/>
            <a:r>
              <a:rPr lang="en-US" sz="1400" dirty="0">
                <a:ea typeface="+mn-lt"/>
                <a:cs typeface="+mn-lt"/>
              </a:rPr>
              <a:t>L. M. F., Taylor, Z., Golembeski, A., 18, S. F., &amp; Gurule, J. (2019, February 22). </a:t>
            </a:r>
            <a:r>
              <a:rPr lang="en-US" sz="1400" i="1" dirty="0">
                <a:ea typeface="+mn-lt"/>
                <a:cs typeface="+mn-lt"/>
              </a:rPr>
              <a:t>Counselor self-disclosure: Encouragement or impediment to client growth?</a:t>
            </a:r>
            <a:r>
              <a:rPr lang="en-US" sz="1400" dirty="0">
                <a:ea typeface="+mn-lt"/>
                <a:cs typeface="+mn-lt"/>
              </a:rPr>
              <a:t> Counseling Today. </a:t>
            </a:r>
            <a:r>
              <a:rPr lang="en-US" sz="1400" u="sng" dirty="0">
                <a:solidFill>
                  <a:schemeClr val="tx1"/>
                </a:solidFill>
                <a:ea typeface="+mn-lt"/>
                <a:cs typeface="+mn-lt"/>
                <a:hlinkClick r:id="rId5">
                  <a:extLst>
                    <a:ext uri="{A12FA001-AC4F-418D-AE19-62706E023703}">
                      <ahyp:hlinkClr xmlns:ahyp="http://schemas.microsoft.com/office/drawing/2018/hyperlinkcolor" val="tx"/>
                    </a:ext>
                  </a:extLst>
                </a:hlinkClick>
              </a:rPr>
              <a:t>https://ct.counseling.org/2019/01/counselor-self-disclosure-encouragement-or-impediment-to-client-growth/</a:t>
            </a:r>
            <a:r>
              <a:rPr lang="en-US" sz="1400" dirty="0">
                <a:solidFill>
                  <a:schemeClr val="tx1"/>
                </a:solidFill>
                <a:ea typeface="+mn-lt"/>
                <a:cs typeface="+mn-lt"/>
              </a:rPr>
              <a:t>.</a:t>
            </a:r>
          </a:p>
          <a:p>
            <a:pPr marL="305435" indent="-305435"/>
            <a:r>
              <a:rPr lang="en-US" sz="1400" dirty="0">
                <a:ea typeface="+mn-lt"/>
                <a:cs typeface="+mn-lt"/>
              </a:rPr>
              <a:t>Hall, L. (2016, November 24). </a:t>
            </a:r>
            <a:r>
              <a:rPr lang="en-US" sz="1400" i="1" dirty="0">
                <a:ea typeface="+mn-lt"/>
                <a:cs typeface="+mn-lt"/>
              </a:rPr>
              <a:t>5 Golden Rules for Using Self-Disclosure in Counselling: Open Colleges</a:t>
            </a:r>
            <a:r>
              <a:rPr lang="en-US" sz="1400" dirty="0">
                <a:ea typeface="+mn-lt"/>
                <a:cs typeface="+mn-lt"/>
              </a:rPr>
              <a:t>. 5 Golden Rules for Using Self-Disclosure in Counselling | Open Colleges. </a:t>
            </a:r>
            <a:r>
              <a:rPr lang="en-US" sz="1400" u="sng" dirty="0">
                <a:ea typeface="+mn-lt"/>
                <a:cs typeface="+mn-lt"/>
                <a:hlinkClick r:id="rId2"/>
              </a:rPr>
              <a:t>https://www.opencolleges.edu.au/careers/blog/self-disclosure-in-counselling</a:t>
            </a:r>
            <a:r>
              <a:rPr lang="en-US" sz="1400" dirty="0">
                <a:ea typeface="+mn-lt"/>
                <a:cs typeface="+mn-lt"/>
              </a:rPr>
              <a:t>. </a:t>
            </a:r>
          </a:p>
          <a:p>
            <a:pPr marL="305435" indent="-305435"/>
            <a:r>
              <a:rPr lang="en-US" sz="1400" err="1">
                <a:ea typeface="+mn-lt"/>
                <a:cs typeface="+mn-lt"/>
              </a:rPr>
              <a:t>Breckbill</a:t>
            </a:r>
            <a:r>
              <a:rPr lang="en-US" sz="1400" dirty="0">
                <a:ea typeface="+mn-lt"/>
                <a:cs typeface="+mn-lt"/>
              </a:rPr>
              <a:t>, Anne L.. (2014, May). The Impact of Personal Therapy on Therapists’ Use of Self-Disclosure.  </a:t>
            </a:r>
            <a:r>
              <a:rPr lang="en-US" sz="1400" dirty="0">
                <a:ea typeface="+mn-lt"/>
                <a:cs typeface="+mn-lt"/>
                <a:hlinkClick r:id="rId6"/>
              </a:rPr>
              <a:t>https://sophia.stkate.edu/msw_papers/294</a:t>
            </a:r>
            <a:endParaRPr lang="en-US" sz="1400" dirty="0">
              <a:ea typeface="+mn-lt"/>
              <a:cs typeface="+mn-lt"/>
            </a:endParaRPr>
          </a:p>
          <a:p>
            <a:pPr marL="305435" indent="-305435"/>
            <a:r>
              <a:rPr lang="en-US" sz="1400" dirty="0">
                <a:ea typeface="+mn-lt"/>
                <a:cs typeface="+mn-lt"/>
              </a:rPr>
              <a:t> L., Taylor, Z., Golembeski, A., 18, S., &amp; Gurule, J. (2019, February 22). Counselor self-disclosure: Encouragement or impediment to client growth? Retrieved September 15, 2020, from </a:t>
            </a:r>
            <a:r>
              <a:rPr lang="en-US" sz="1400" dirty="0">
                <a:ea typeface="+mn-lt"/>
                <a:cs typeface="+mn-lt"/>
                <a:hlinkClick r:id="rId5"/>
              </a:rPr>
              <a:t>https://ct.counseling.org/2019/01/counselor-self-disclosure-encouragement-or-impediment-to-client-growth/</a:t>
            </a:r>
            <a:endParaRPr lang="en-US" sz="1400">
              <a:ea typeface="+mn-lt"/>
              <a:cs typeface="+mn-lt"/>
            </a:endParaRPr>
          </a:p>
          <a:p>
            <a:pPr marL="305435" indent="-305435"/>
            <a:r>
              <a:rPr lang="en-US" sz="1400">
                <a:ea typeface="+mn-lt"/>
                <a:cs typeface="+mn-lt"/>
              </a:rPr>
              <a:t>The Skill of Self-Disclosure. (n.d.). Retrieved September 17, 2020, from </a:t>
            </a:r>
            <a:r>
              <a:rPr lang="en-US" sz="1400" dirty="0">
                <a:ea typeface="+mn-lt"/>
                <a:cs typeface="+mn-lt"/>
                <a:hlinkClick r:id="rId3"/>
              </a:rPr>
              <a:t>https://counseling.education.wm.edu/blog/the-skill-of-self-disclosure</a:t>
            </a:r>
          </a:p>
          <a:p>
            <a:pPr marL="305435" indent="-305435"/>
            <a:endParaRPr lang="en-US" sz="1400" dirty="0">
              <a:ea typeface="+mn-lt"/>
              <a:cs typeface="+mn-lt"/>
            </a:endParaRPr>
          </a:p>
          <a:p>
            <a:pPr marL="342900" indent="-342900">
              <a:buAutoNum type="arabicPeriod"/>
            </a:pPr>
            <a:endParaRPr lang="en-US" sz="1500" dirty="0">
              <a:ea typeface="+mn-lt"/>
              <a:cs typeface="+mn-lt"/>
            </a:endParaRPr>
          </a:p>
          <a:p>
            <a:pPr marL="342900" indent="-342900">
              <a:buAutoNum type="arabicPeriod"/>
            </a:pPr>
            <a:endParaRPr lang="en-US" sz="1500" dirty="0">
              <a:ea typeface="+mn-lt"/>
              <a:cs typeface="+mn-lt"/>
            </a:endParaRPr>
          </a:p>
          <a:p>
            <a:pPr marL="342900" indent="-342900">
              <a:buAutoNum type="arabicPeriod"/>
            </a:pPr>
            <a:endParaRPr lang="en-US" sz="1500" dirty="0">
              <a:ea typeface="+mn-lt"/>
              <a:cs typeface="+mn-lt"/>
            </a:endParaRPr>
          </a:p>
        </p:txBody>
      </p:sp>
    </p:spTree>
    <p:extLst>
      <p:ext uri="{BB962C8B-B14F-4D97-AF65-F5344CB8AC3E}">
        <p14:creationId xmlns:p14="http://schemas.microsoft.com/office/powerpoint/2010/main" val="1582169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7">
            <a:extLst>
              <a:ext uri="{FF2B5EF4-FFF2-40B4-BE49-F238E27FC236}">
                <a16:creationId xmlns:a16="http://schemas.microsoft.com/office/drawing/2014/main" id="{35E47987-51DD-47D8-82CB-3239C1041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9">
            <a:extLst>
              <a:ext uri="{FF2B5EF4-FFF2-40B4-BE49-F238E27FC236}">
                <a16:creationId xmlns:a16="http://schemas.microsoft.com/office/drawing/2014/main" id="{343B51BC-A337-4FC1-8BEC-2C71D3B3F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1">
            <a:extLst>
              <a:ext uri="{FF2B5EF4-FFF2-40B4-BE49-F238E27FC236}">
                <a16:creationId xmlns:a16="http://schemas.microsoft.com/office/drawing/2014/main" id="{F06EB04D-98C2-4D74-86BC-1E95ECF55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3">
            <a:extLst>
              <a:ext uri="{FF2B5EF4-FFF2-40B4-BE49-F238E27FC236}">
                <a16:creationId xmlns:a16="http://schemas.microsoft.com/office/drawing/2014/main" id="{5FE21824-8381-405C-BDEF-3859DE644D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25">
            <a:extLst>
              <a:ext uri="{FF2B5EF4-FFF2-40B4-BE49-F238E27FC236}">
                <a16:creationId xmlns:a16="http://schemas.microsoft.com/office/drawing/2014/main" id="{D7F15EB4-E82E-4C12-9818-D7F5183907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337A56-9AAA-4053-91D1-A8CF1E56CA7E}"/>
              </a:ext>
            </a:extLst>
          </p:cNvPr>
          <p:cNvSpPr>
            <a:spLocks noGrp="1"/>
          </p:cNvSpPr>
          <p:nvPr>
            <p:ph type="title"/>
          </p:nvPr>
        </p:nvSpPr>
        <p:spPr>
          <a:xfrm>
            <a:off x="581191" y="723901"/>
            <a:ext cx="10993549" cy="1428750"/>
          </a:xfrm>
        </p:spPr>
        <p:txBody>
          <a:bodyPr vert="horz" lIns="91440" tIns="45720" rIns="91440" bIns="45720" rtlCol="0" anchor="b">
            <a:normAutofit/>
          </a:bodyPr>
          <a:lstStyle/>
          <a:p>
            <a:r>
              <a:rPr lang="en-US" sz="3600">
                <a:solidFill>
                  <a:schemeClr val="tx1"/>
                </a:solidFill>
              </a:rPr>
              <a:t>4 Types of self-disclosure</a:t>
            </a:r>
          </a:p>
        </p:txBody>
      </p:sp>
      <p:sp>
        <p:nvSpPr>
          <p:cNvPr id="23" name="Rectangle 27">
            <a:extLst>
              <a:ext uri="{FF2B5EF4-FFF2-40B4-BE49-F238E27FC236}">
                <a16:creationId xmlns:a16="http://schemas.microsoft.com/office/drawing/2014/main" id="{BE4C1347-B466-4BA2-BCAD-FBC8C02D7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199"/>
            <a:ext cx="5608482"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8621913A-BC42-43D8-B602-DC7029D64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3934" y="453643"/>
            <a:ext cx="5591533" cy="985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31">
            <a:extLst>
              <a:ext uri="{FF2B5EF4-FFF2-40B4-BE49-F238E27FC236}">
                <a16:creationId xmlns:a16="http://schemas.microsoft.com/office/drawing/2014/main" id="{EBCD481B-DF51-4526-A236-4B6E015CF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852241"/>
            <a:ext cx="2753496" cy="3531168"/>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3" descr="Images">
            <a:extLst>
              <a:ext uri="{FF2B5EF4-FFF2-40B4-BE49-F238E27FC236}">
                <a16:creationId xmlns:a16="http://schemas.microsoft.com/office/drawing/2014/main" id="{E911062B-1BF7-45B6-95DE-229BDE8D78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7398" y="3399458"/>
            <a:ext cx="2429755" cy="2429755"/>
          </a:xfrm>
          <a:prstGeom prst="rect">
            <a:avLst/>
          </a:prstGeom>
        </p:spPr>
      </p:pic>
      <p:sp>
        <p:nvSpPr>
          <p:cNvPr id="29" name="Rectangle 33">
            <a:extLst>
              <a:ext uri="{FF2B5EF4-FFF2-40B4-BE49-F238E27FC236}">
                <a16:creationId xmlns:a16="http://schemas.microsoft.com/office/drawing/2014/main" id="{C7FC8AFB-0FEB-433B-88E8-A52E72B0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8374" y="2859398"/>
            <a:ext cx="2753496" cy="3531168"/>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4" descr="Spilt/Cracked Glass Of Milk">
            <a:extLst>
              <a:ext uri="{FF2B5EF4-FFF2-40B4-BE49-F238E27FC236}">
                <a16:creationId xmlns:a16="http://schemas.microsoft.com/office/drawing/2014/main" id="{3DCF3B96-CB23-48B0-B707-6945F40478FD}"/>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3469240" y="3401881"/>
            <a:ext cx="2424909" cy="2424909"/>
          </a:xfrm>
          <a:prstGeom prst="rect">
            <a:avLst/>
          </a:prstGeom>
        </p:spPr>
      </p:pic>
      <p:sp>
        <p:nvSpPr>
          <p:cNvPr id="31" name="Rectangle 35">
            <a:extLst>
              <a:ext uri="{FF2B5EF4-FFF2-40B4-BE49-F238E27FC236}">
                <a16:creationId xmlns:a16="http://schemas.microsoft.com/office/drawing/2014/main" id="{61179629-2F35-4F2F-B6EF-EE54B8CED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3934" y="2856281"/>
            <a:ext cx="2753496" cy="3531168"/>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10" descr="Gender">
            <a:extLst>
              <a:ext uri="{FF2B5EF4-FFF2-40B4-BE49-F238E27FC236}">
                <a16:creationId xmlns:a16="http://schemas.microsoft.com/office/drawing/2014/main" id="{D6842E04-473B-45EE-884E-C6D41283FB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11383" y="3400173"/>
            <a:ext cx="2428325" cy="2428325"/>
          </a:xfrm>
          <a:prstGeom prst="rect">
            <a:avLst/>
          </a:prstGeom>
        </p:spPr>
      </p:pic>
      <p:sp>
        <p:nvSpPr>
          <p:cNvPr id="33" name="Rectangle 37">
            <a:extLst>
              <a:ext uri="{FF2B5EF4-FFF2-40B4-BE49-F238E27FC236}">
                <a16:creationId xmlns:a16="http://schemas.microsoft.com/office/drawing/2014/main" id="{AA4FA565-6D6B-40AB-973E-C1EABE39F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6076" y="2856281"/>
            <a:ext cx="2753496" cy="3531168"/>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8" descr="Cloud Computing">
            <a:extLst>
              <a:ext uri="{FF2B5EF4-FFF2-40B4-BE49-F238E27FC236}">
                <a16:creationId xmlns:a16="http://schemas.microsoft.com/office/drawing/2014/main" id="{65235460-D85B-4089-BDA4-1E3B1D9E18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56943" y="3400507"/>
            <a:ext cx="2427657" cy="2427657"/>
          </a:xfrm>
          <a:prstGeom prst="rect">
            <a:avLst/>
          </a:prstGeom>
        </p:spPr>
      </p:pic>
      <p:sp>
        <p:nvSpPr>
          <p:cNvPr id="5" name="TextBox 4">
            <a:extLst>
              <a:ext uri="{FF2B5EF4-FFF2-40B4-BE49-F238E27FC236}">
                <a16:creationId xmlns:a16="http://schemas.microsoft.com/office/drawing/2014/main" id="{3E056AE3-1195-4BC7-8F69-886B07E43FFE}"/>
              </a:ext>
            </a:extLst>
          </p:cNvPr>
          <p:cNvSpPr txBox="1"/>
          <p:nvPr/>
        </p:nvSpPr>
        <p:spPr>
          <a:xfrm>
            <a:off x="3469240" y="5724117"/>
            <a:ext cx="2424909" cy="438233"/>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2000" dirty="0">
                <a:solidFill>
                  <a:srgbClr val="FFFFFF"/>
                </a:solidFill>
              </a:rPr>
              <a:t>Accidental</a:t>
            </a:r>
          </a:p>
        </p:txBody>
      </p:sp>
      <p:sp>
        <p:nvSpPr>
          <p:cNvPr id="7" name="TextBox 6">
            <a:extLst>
              <a:ext uri="{FF2B5EF4-FFF2-40B4-BE49-F238E27FC236}">
                <a16:creationId xmlns:a16="http://schemas.microsoft.com/office/drawing/2014/main" id="{442A9C53-8E35-480C-A3B4-D3C8535EAD69}"/>
              </a:ext>
            </a:extLst>
          </p:cNvPr>
          <p:cNvSpPr txBox="1"/>
          <p:nvPr/>
        </p:nvSpPr>
        <p:spPr>
          <a:xfrm>
            <a:off x="6311383" y="5725483"/>
            <a:ext cx="2428325" cy="431584"/>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2000" dirty="0">
                <a:solidFill>
                  <a:srgbClr val="FFFFFF"/>
                </a:solidFill>
              </a:rPr>
              <a:t>Unavoidable</a:t>
            </a:r>
          </a:p>
        </p:txBody>
      </p:sp>
      <p:sp>
        <p:nvSpPr>
          <p:cNvPr id="9" name="TextBox 8">
            <a:extLst>
              <a:ext uri="{FF2B5EF4-FFF2-40B4-BE49-F238E27FC236}">
                <a16:creationId xmlns:a16="http://schemas.microsoft.com/office/drawing/2014/main" id="{EA6E6273-CF35-4D26-A1E5-5AB32AE7C0B4}"/>
              </a:ext>
            </a:extLst>
          </p:cNvPr>
          <p:cNvSpPr txBox="1"/>
          <p:nvPr/>
        </p:nvSpPr>
        <p:spPr>
          <a:xfrm>
            <a:off x="9149952" y="5725215"/>
            <a:ext cx="2427657" cy="431517"/>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2000" dirty="0">
                <a:solidFill>
                  <a:srgbClr val="FFFFFF"/>
                </a:solidFill>
              </a:rPr>
              <a:t>Client-Initiated</a:t>
            </a:r>
          </a:p>
        </p:txBody>
      </p:sp>
      <p:sp>
        <p:nvSpPr>
          <p:cNvPr id="11" name="TextBox 10">
            <a:extLst>
              <a:ext uri="{FF2B5EF4-FFF2-40B4-BE49-F238E27FC236}">
                <a16:creationId xmlns:a16="http://schemas.microsoft.com/office/drawing/2014/main" id="{0442C29E-3E64-4F73-BA6B-56C537462004}"/>
              </a:ext>
            </a:extLst>
          </p:cNvPr>
          <p:cNvSpPr txBox="1"/>
          <p:nvPr/>
        </p:nvSpPr>
        <p:spPr>
          <a:xfrm>
            <a:off x="593417" y="5726055"/>
            <a:ext cx="2450726" cy="431727"/>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2000" dirty="0">
                <a:solidFill>
                  <a:srgbClr val="FFFFFF"/>
                </a:solidFill>
              </a:rPr>
              <a:t>Deliberate</a:t>
            </a:r>
          </a:p>
        </p:txBody>
      </p:sp>
    </p:spTree>
    <p:extLst>
      <p:ext uri="{BB962C8B-B14F-4D97-AF65-F5344CB8AC3E}">
        <p14:creationId xmlns:p14="http://schemas.microsoft.com/office/powerpoint/2010/main" val="35520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1AC6008-883F-4C43-A67F-798DD0F250F0}"/>
              </a:ext>
            </a:extLst>
          </p:cNvPr>
          <p:cNvSpPr>
            <a:spLocks noGrp="1"/>
          </p:cNvSpPr>
          <p:nvPr>
            <p:ph type="title"/>
          </p:nvPr>
        </p:nvSpPr>
        <p:spPr>
          <a:xfrm>
            <a:off x="4602822" y="938022"/>
            <a:ext cx="6658013" cy="1188720"/>
          </a:xfrm>
        </p:spPr>
        <p:txBody>
          <a:bodyPr>
            <a:normAutofit/>
          </a:bodyPr>
          <a:lstStyle/>
          <a:p>
            <a:r>
              <a:rPr lang="en-US">
                <a:solidFill>
                  <a:srgbClr val="FFFFFF"/>
                </a:solidFill>
              </a:rPr>
              <a:t>Deliberate</a:t>
            </a:r>
          </a:p>
        </p:txBody>
      </p:sp>
      <p:sp>
        <p:nvSpPr>
          <p:cNvPr id="14" name="Rectangle 13">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5" name="Graphic 13" descr="Images">
            <a:extLst>
              <a:ext uri="{FF2B5EF4-FFF2-40B4-BE49-F238E27FC236}">
                <a16:creationId xmlns:a16="http://schemas.microsoft.com/office/drawing/2014/main" id="{3F00A886-A95E-4BE4-BC79-DC8F10F3CC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4700" y="2049354"/>
            <a:ext cx="3053422" cy="3053422"/>
          </a:xfrm>
          <a:prstGeom prst="rect">
            <a:avLst/>
          </a:prstGeom>
        </p:spPr>
      </p:pic>
      <p:sp>
        <p:nvSpPr>
          <p:cNvPr id="3" name="Content Placeholder 2">
            <a:extLst>
              <a:ext uri="{FF2B5EF4-FFF2-40B4-BE49-F238E27FC236}">
                <a16:creationId xmlns:a16="http://schemas.microsoft.com/office/drawing/2014/main" id="{AA09CCED-50FA-4A59-A5B0-948F8E5633E5}"/>
              </a:ext>
            </a:extLst>
          </p:cNvPr>
          <p:cNvSpPr>
            <a:spLocks noGrp="1"/>
          </p:cNvSpPr>
          <p:nvPr>
            <p:ph idx="1"/>
          </p:nvPr>
        </p:nvSpPr>
        <p:spPr>
          <a:xfrm>
            <a:off x="4602822" y="2207957"/>
            <a:ext cx="6658013" cy="3793237"/>
          </a:xfrm>
        </p:spPr>
        <p:txBody>
          <a:bodyPr vert="horz" lIns="91440" tIns="45720" rIns="91440" bIns="45720" rtlCol="0" anchor="ctr">
            <a:normAutofit/>
          </a:bodyPr>
          <a:lstStyle/>
          <a:p>
            <a:pPr marL="305435" indent="-305435"/>
            <a:r>
              <a:rPr lang="en-US" dirty="0">
                <a:ea typeface="+mn-lt"/>
                <a:cs typeface="+mn-lt"/>
              </a:rPr>
              <a:t>Information that the client receives is purposefully and intentionally given by the nutritional counselor to better help the client develop trust.</a:t>
            </a:r>
          </a:p>
          <a:p>
            <a:pPr marL="629920" lvl="1" indent="-305435"/>
            <a:r>
              <a:rPr lang="en-US" sz="1600" dirty="0">
                <a:ea typeface="+mn-lt"/>
                <a:cs typeface="+mn-lt"/>
              </a:rPr>
              <a:t>Self-Involving: Personal reactions</a:t>
            </a:r>
          </a:p>
          <a:p>
            <a:pPr marL="629920" lvl="1" indent="-305435"/>
            <a:r>
              <a:rPr lang="en-US" sz="1600" dirty="0">
                <a:ea typeface="+mn-lt"/>
                <a:cs typeface="+mn-lt"/>
              </a:rPr>
              <a:t>Self-Revealing: Info about the nutritionists themselves</a:t>
            </a:r>
          </a:p>
          <a:p>
            <a:pPr marL="305435" indent="-305435"/>
            <a:endParaRPr lang="en-US" dirty="0">
              <a:ea typeface="+mn-lt"/>
              <a:cs typeface="+mn-lt"/>
            </a:endParaRPr>
          </a:p>
          <a:p>
            <a:pPr marL="305435" indent="-305435"/>
            <a:r>
              <a:rPr lang="en-US" u="sng" dirty="0">
                <a:ea typeface="+mn-lt"/>
                <a:cs typeface="+mn-lt"/>
              </a:rPr>
              <a:t>Example</a:t>
            </a:r>
            <a:r>
              <a:rPr lang="en-US" dirty="0">
                <a:ea typeface="+mn-lt"/>
                <a:cs typeface="+mn-lt"/>
              </a:rPr>
              <a:t>: The nutritional counselor purposefully places a family picture on their desk. The client sees the picture and knows that the nutritionist has a family and what they look like.</a:t>
            </a:r>
            <a:endParaRPr lang="en-US"/>
          </a:p>
        </p:txBody>
      </p:sp>
    </p:spTree>
    <p:extLst>
      <p:ext uri="{BB962C8B-B14F-4D97-AF65-F5344CB8AC3E}">
        <p14:creationId xmlns:p14="http://schemas.microsoft.com/office/powerpoint/2010/main" val="33390267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887BA88-0995-4B54-81E7-608C0148101F}"/>
              </a:ext>
            </a:extLst>
          </p:cNvPr>
          <p:cNvSpPr>
            <a:spLocks noGrp="1"/>
          </p:cNvSpPr>
          <p:nvPr>
            <p:ph type="title"/>
          </p:nvPr>
        </p:nvSpPr>
        <p:spPr>
          <a:xfrm>
            <a:off x="4602822" y="938022"/>
            <a:ext cx="6658013" cy="1188720"/>
          </a:xfrm>
        </p:spPr>
        <p:txBody>
          <a:bodyPr>
            <a:normAutofit/>
          </a:bodyPr>
          <a:lstStyle/>
          <a:p>
            <a:r>
              <a:rPr lang="en-US">
                <a:solidFill>
                  <a:srgbClr val="FFFFFF"/>
                </a:solidFill>
              </a:rPr>
              <a:t>Accidental</a:t>
            </a:r>
          </a:p>
        </p:txBody>
      </p:sp>
      <p:sp>
        <p:nvSpPr>
          <p:cNvPr id="14" name="Rectangle 13">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5" name="Graphic 4" descr="Spilt/Cracked Glass Of Milk">
            <a:extLst>
              <a:ext uri="{FF2B5EF4-FFF2-40B4-BE49-F238E27FC236}">
                <a16:creationId xmlns:a16="http://schemas.microsoft.com/office/drawing/2014/main" id="{F1E99870-E08C-45D1-9543-7B890E4A68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4700" y="2049354"/>
            <a:ext cx="3053422" cy="3053422"/>
          </a:xfrm>
          <a:prstGeom prst="rect">
            <a:avLst/>
          </a:prstGeom>
        </p:spPr>
      </p:pic>
      <p:sp>
        <p:nvSpPr>
          <p:cNvPr id="3" name="Content Placeholder 2">
            <a:extLst>
              <a:ext uri="{FF2B5EF4-FFF2-40B4-BE49-F238E27FC236}">
                <a16:creationId xmlns:a16="http://schemas.microsoft.com/office/drawing/2014/main" id="{7B0F2365-ACEB-492D-B8E4-FE4F4D3BAEA3}"/>
              </a:ext>
            </a:extLst>
          </p:cNvPr>
          <p:cNvSpPr>
            <a:spLocks noGrp="1"/>
          </p:cNvSpPr>
          <p:nvPr>
            <p:ph idx="1"/>
          </p:nvPr>
        </p:nvSpPr>
        <p:spPr>
          <a:xfrm>
            <a:off x="4521179" y="2386221"/>
            <a:ext cx="6658013" cy="3793237"/>
          </a:xfrm>
        </p:spPr>
        <p:txBody>
          <a:bodyPr vert="horz" lIns="91440" tIns="45720" rIns="91440" bIns="45720" rtlCol="0" anchor="t">
            <a:normAutofit/>
          </a:bodyPr>
          <a:lstStyle/>
          <a:p>
            <a:pPr marL="305435" indent="-305435"/>
            <a:r>
              <a:rPr lang="en-US" sz="1800" dirty="0">
                <a:ea typeface="+mn-lt"/>
                <a:cs typeface="+mn-lt"/>
              </a:rPr>
              <a:t>Info that is accidentally given to the client from unplanned encounters or reactions from the nutritional counselor. Seeing a client at a store, gasping, or flinching as a reaction to the client.</a:t>
            </a:r>
          </a:p>
          <a:p>
            <a:pPr marL="305435" indent="-305435"/>
            <a:endParaRPr lang="en-US" sz="1800" u="sng" dirty="0">
              <a:ea typeface="+mn-lt"/>
              <a:cs typeface="+mn-lt"/>
            </a:endParaRPr>
          </a:p>
          <a:p>
            <a:pPr marL="305435" indent="-305435"/>
            <a:r>
              <a:rPr lang="en-US" sz="1800" u="sng" dirty="0">
                <a:ea typeface="+mn-lt"/>
                <a:cs typeface="+mn-lt"/>
              </a:rPr>
              <a:t>Example:</a:t>
            </a:r>
            <a:r>
              <a:rPr lang="en-US" sz="1800" dirty="0">
                <a:ea typeface="+mn-lt"/>
                <a:cs typeface="+mn-lt"/>
              </a:rPr>
              <a:t> The nutritional counselor runs into a client at the grocery store. The client now knows what store the nutrition counselor shops at and what groceries they like to buy. </a:t>
            </a:r>
            <a:endParaRPr lang="en-US" sz="1800" dirty="0">
              <a:solidFill>
                <a:srgbClr val="FFFFFF"/>
              </a:solidFill>
            </a:endParaRPr>
          </a:p>
        </p:txBody>
      </p:sp>
    </p:spTree>
    <p:extLst>
      <p:ext uri="{BB962C8B-B14F-4D97-AF65-F5344CB8AC3E}">
        <p14:creationId xmlns:p14="http://schemas.microsoft.com/office/powerpoint/2010/main" val="35983458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1008454-924B-4211-B2D7-8BAD65DF6653}"/>
              </a:ext>
            </a:extLst>
          </p:cNvPr>
          <p:cNvSpPr>
            <a:spLocks noGrp="1"/>
          </p:cNvSpPr>
          <p:nvPr>
            <p:ph type="title"/>
          </p:nvPr>
        </p:nvSpPr>
        <p:spPr>
          <a:xfrm>
            <a:off x="4602822" y="938022"/>
            <a:ext cx="6658013" cy="1188720"/>
          </a:xfrm>
        </p:spPr>
        <p:txBody>
          <a:bodyPr>
            <a:normAutofit/>
          </a:bodyPr>
          <a:lstStyle/>
          <a:p>
            <a:r>
              <a:rPr lang="en-US">
                <a:solidFill>
                  <a:srgbClr val="FFFFFF"/>
                </a:solidFill>
              </a:rPr>
              <a:t>Unavoidable</a:t>
            </a:r>
          </a:p>
        </p:txBody>
      </p:sp>
      <p:sp>
        <p:nvSpPr>
          <p:cNvPr id="14" name="Rectangle 13">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5" name="Graphic 10" descr="Gender">
            <a:extLst>
              <a:ext uri="{FF2B5EF4-FFF2-40B4-BE49-F238E27FC236}">
                <a16:creationId xmlns:a16="http://schemas.microsoft.com/office/drawing/2014/main" id="{8D9F037A-4876-437E-8BCF-2FEFBEA4CB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4700" y="2049354"/>
            <a:ext cx="3053422" cy="3053422"/>
          </a:xfrm>
          <a:prstGeom prst="rect">
            <a:avLst/>
          </a:prstGeom>
        </p:spPr>
      </p:pic>
      <p:sp>
        <p:nvSpPr>
          <p:cNvPr id="3" name="Content Placeholder 2">
            <a:extLst>
              <a:ext uri="{FF2B5EF4-FFF2-40B4-BE49-F238E27FC236}">
                <a16:creationId xmlns:a16="http://schemas.microsoft.com/office/drawing/2014/main" id="{B2D628C8-D8AB-4F3B-901B-7C7042581426}"/>
              </a:ext>
            </a:extLst>
          </p:cNvPr>
          <p:cNvSpPr>
            <a:spLocks noGrp="1"/>
          </p:cNvSpPr>
          <p:nvPr>
            <p:ph idx="1"/>
          </p:nvPr>
        </p:nvSpPr>
        <p:spPr>
          <a:xfrm>
            <a:off x="4548393" y="2359007"/>
            <a:ext cx="6658013" cy="3793237"/>
          </a:xfrm>
        </p:spPr>
        <p:txBody>
          <a:bodyPr vert="horz" lIns="91440" tIns="45720" rIns="91440" bIns="45720" rtlCol="0" anchor="t">
            <a:normAutofit/>
          </a:bodyPr>
          <a:lstStyle/>
          <a:p>
            <a:pPr marL="305435" indent="-305435"/>
            <a:r>
              <a:rPr lang="en-US" sz="2000" dirty="0">
                <a:ea typeface="+mn-lt"/>
                <a:cs typeface="+mn-lt"/>
              </a:rPr>
              <a:t>There is obvious information about the nutritional counselor's  personal life that can be conducted by simply looking and talking to them. </a:t>
            </a:r>
          </a:p>
          <a:p>
            <a:pPr marL="305435" indent="-305435"/>
            <a:endParaRPr lang="en-US" sz="2000" dirty="0">
              <a:ea typeface="+mn-lt"/>
              <a:cs typeface="+mn-lt"/>
            </a:endParaRPr>
          </a:p>
          <a:p>
            <a:pPr marL="305435" indent="-305435"/>
            <a:r>
              <a:rPr lang="en-US" sz="2000" u="sng" dirty="0">
                <a:ea typeface="+mn-lt"/>
                <a:cs typeface="+mn-lt"/>
              </a:rPr>
              <a:t>Example</a:t>
            </a:r>
            <a:r>
              <a:rPr lang="en-US" sz="2000" dirty="0">
                <a:ea typeface="+mn-lt"/>
                <a:cs typeface="+mn-lt"/>
              </a:rPr>
              <a:t>: The client looks at the nutritional counselor and can see that they are a female.</a:t>
            </a:r>
            <a:endParaRPr lang="en-US" sz="2000" dirty="0">
              <a:solidFill>
                <a:srgbClr val="FFFFFF"/>
              </a:solidFill>
            </a:endParaRPr>
          </a:p>
        </p:txBody>
      </p:sp>
    </p:spTree>
    <p:extLst>
      <p:ext uri="{BB962C8B-B14F-4D97-AF65-F5344CB8AC3E}">
        <p14:creationId xmlns:p14="http://schemas.microsoft.com/office/powerpoint/2010/main" val="30126556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72FCED5-CB2A-4F27-BB72-34F2ABD3E18F}"/>
              </a:ext>
            </a:extLst>
          </p:cNvPr>
          <p:cNvSpPr>
            <a:spLocks noGrp="1"/>
          </p:cNvSpPr>
          <p:nvPr>
            <p:ph type="title"/>
          </p:nvPr>
        </p:nvSpPr>
        <p:spPr>
          <a:xfrm>
            <a:off x="4602822" y="938022"/>
            <a:ext cx="6658013" cy="1188720"/>
          </a:xfrm>
        </p:spPr>
        <p:txBody>
          <a:bodyPr>
            <a:normAutofit/>
          </a:bodyPr>
          <a:lstStyle/>
          <a:p>
            <a:r>
              <a:rPr lang="en-US">
                <a:solidFill>
                  <a:srgbClr val="FFFFFF"/>
                </a:solidFill>
              </a:rPr>
              <a:t>Client-Initiated</a:t>
            </a:r>
          </a:p>
        </p:txBody>
      </p:sp>
      <p:sp>
        <p:nvSpPr>
          <p:cNvPr id="14" name="Rectangle 13">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5" name="Graphic 8" descr="Cloud Computing">
            <a:extLst>
              <a:ext uri="{FF2B5EF4-FFF2-40B4-BE49-F238E27FC236}">
                <a16:creationId xmlns:a16="http://schemas.microsoft.com/office/drawing/2014/main" id="{F3196BD5-26F6-4C27-9112-190BE1A931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4700" y="2058425"/>
            <a:ext cx="3053422" cy="3053422"/>
          </a:xfrm>
          <a:prstGeom prst="rect">
            <a:avLst/>
          </a:prstGeom>
        </p:spPr>
      </p:pic>
      <p:sp>
        <p:nvSpPr>
          <p:cNvPr id="3" name="Content Placeholder 2">
            <a:extLst>
              <a:ext uri="{FF2B5EF4-FFF2-40B4-BE49-F238E27FC236}">
                <a16:creationId xmlns:a16="http://schemas.microsoft.com/office/drawing/2014/main" id="{304AB4DD-FF3C-41C3-AF28-E6FA7AF30AC7}"/>
              </a:ext>
            </a:extLst>
          </p:cNvPr>
          <p:cNvSpPr>
            <a:spLocks noGrp="1"/>
          </p:cNvSpPr>
          <p:nvPr>
            <p:ph idx="1"/>
          </p:nvPr>
        </p:nvSpPr>
        <p:spPr>
          <a:xfrm>
            <a:off x="4540799" y="2467442"/>
            <a:ext cx="6658013" cy="3793237"/>
          </a:xfrm>
        </p:spPr>
        <p:txBody>
          <a:bodyPr vert="horz" lIns="91440" tIns="45720" rIns="91440" bIns="45720" rtlCol="0" anchor="t">
            <a:normAutofit/>
          </a:bodyPr>
          <a:lstStyle/>
          <a:p>
            <a:pPr marL="305435" indent="-305435"/>
            <a:r>
              <a:rPr lang="en-US" sz="2000" dirty="0">
                <a:ea typeface="+mn-lt"/>
                <a:cs typeface="+mn-lt"/>
              </a:rPr>
              <a:t>When the client seeks info about the nutritional counselor via web searches or spying/stalking. </a:t>
            </a:r>
          </a:p>
          <a:p>
            <a:pPr marL="305435" indent="-305435"/>
            <a:endParaRPr lang="en-US" sz="2000" u="sng" dirty="0">
              <a:ea typeface="+mn-lt"/>
              <a:cs typeface="+mn-lt"/>
            </a:endParaRPr>
          </a:p>
          <a:p>
            <a:pPr marL="305435" indent="-305435"/>
            <a:r>
              <a:rPr lang="en-US" sz="2000" u="sng" dirty="0">
                <a:ea typeface="+mn-lt"/>
                <a:cs typeface="+mn-lt"/>
              </a:rPr>
              <a:t>Example:</a:t>
            </a:r>
            <a:r>
              <a:rPr lang="en-US" sz="2000" dirty="0">
                <a:ea typeface="+mn-lt"/>
                <a:cs typeface="+mn-lt"/>
              </a:rPr>
              <a:t> The client looks up their nutritional counselor on the internet. In their search, they find a biography and learn more about the nutritional counselor's life. </a:t>
            </a:r>
            <a:endParaRPr lang="en-US" sz="2000" dirty="0">
              <a:solidFill>
                <a:srgbClr val="FFFFFF"/>
              </a:solidFill>
            </a:endParaRPr>
          </a:p>
        </p:txBody>
      </p:sp>
    </p:spTree>
    <p:extLst>
      <p:ext uri="{BB962C8B-B14F-4D97-AF65-F5344CB8AC3E}">
        <p14:creationId xmlns:p14="http://schemas.microsoft.com/office/powerpoint/2010/main" val="31830701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7">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DE90F462-7BDC-4DC1-A3D1-32CA6BB680FE}"/>
              </a:ext>
            </a:extLst>
          </p:cNvPr>
          <p:cNvSpPr>
            <a:spLocks noGrp="1"/>
          </p:cNvSpPr>
          <p:nvPr>
            <p:ph type="title"/>
          </p:nvPr>
        </p:nvSpPr>
        <p:spPr>
          <a:xfrm>
            <a:off x="1098263" y="811014"/>
            <a:ext cx="11029616" cy="1188720"/>
          </a:xfrm>
        </p:spPr>
        <p:txBody>
          <a:bodyPr vert="horz" lIns="91440" tIns="45720" rIns="91440" bIns="45720" rtlCol="0" anchor="b">
            <a:noAutofit/>
          </a:bodyPr>
          <a:lstStyle/>
          <a:p>
            <a:r>
              <a:rPr lang="en-US" sz="4000" b="1">
                <a:solidFill>
                  <a:schemeClr val="tx1">
                    <a:lumMod val="85000"/>
                    <a:lumOff val="15000"/>
                  </a:schemeClr>
                </a:solidFill>
                <a:latin typeface="Dubai Medium"/>
                <a:cs typeface="Dubai Medium"/>
              </a:rPr>
              <a:t>Golden  </a:t>
            </a:r>
            <a:br>
              <a:rPr lang="en-US" sz="4000" b="1" dirty="0">
                <a:latin typeface="Dubai Medium"/>
              </a:rPr>
            </a:br>
            <a:r>
              <a:rPr lang="en-US" sz="4000" b="1">
                <a:solidFill>
                  <a:schemeClr val="tx1">
                    <a:lumMod val="85000"/>
                    <a:lumOff val="15000"/>
                  </a:schemeClr>
                </a:solidFill>
                <a:latin typeface="Dubai Medium"/>
                <a:cs typeface="Dubai Medium"/>
              </a:rPr>
              <a:t>rules</a:t>
            </a:r>
          </a:p>
        </p:txBody>
      </p:sp>
      <p:sp>
        <p:nvSpPr>
          <p:cNvPr id="16" name="Rectangle 19">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1">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3">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63F5F26-4A2A-4C2A-9C37-2FF32F61F6E6}"/>
              </a:ext>
            </a:extLst>
          </p:cNvPr>
          <p:cNvGraphicFramePr>
            <a:graphicFrameLocks noGrp="1"/>
          </p:cNvGraphicFramePr>
          <p:nvPr>
            <p:ph idx="1"/>
            <p:extLst>
              <p:ext uri="{D42A27DB-BD31-4B8C-83A1-F6EECF244321}">
                <p14:modId xmlns:p14="http://schemas.microsoft.com/office/powerpoint/2010/main" val="368114968"/>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202350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9">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359065-A1E9-471A-979D-92F3369C0CB6}"/>
              </a:ext>
            </a:extLst>
          </p:cNvPr>
          <p:cNvSpPr>
            <a:spLocks noGrp="1"/>
          </p:cNvSpPr>
          <p:nvPr>
            <p:ph type="title"/>
          </p:nvPr>
        </p:nvSpPr>
        <p:spPr>
          <a:xfrm>
            <a:off x="581192" y="702156"/>
            <a:ext cx="11029616" cy="1188720"/>
          </a:xfrm>
        </p:spPr>
        <p:txBody>
          <a:bodyPr>
            <a:normAutofit/>
          </a:bodyPr>
          <a:lstStyle/>
          <a:p>
            <a:r>
              <a:rPr lang="en-US" b="1">
                <a:ea typeface="+mj-lt"/>
                <a:cs typeface="+mj-lt"/>
              </a:rPr>
              <a:t>Golden rules</a:t>
            </a:r>
            <a:endParaRPr lang="en-US" b="1"/>
          </a:p>
        </p:txBody>
      </p:sp>
      <p:sp>
        <p:nvSpPr>
          <p:cNvPr id="48" name="Rectangle 51">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53">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5">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7">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5" descr="Raised hand">
            <a:extLst>
              <a:ext uri="{FF2B5EF4-FFF2-40B4-BE49-F238E27FC236}">
                <a16:creationId xmlns:a16="http://schemas.microsoft.com/office/drawing/2014/main" id="{139FBC2E-3DBE-4EEA-91C7-784286DAF9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52372" y="2499053"/>
            <a:ext cx="3405393" cy="3405393"/>
          </a:xfrm>
          <a:prstGeom prst="rect">
            <a:avLst/>
          </a:prstGeom>
        </p:spPr>
      </p:pic>
      <p:sp>
        <p:nvSpPr>
          <p:cNvPr id="3" name="Content Placeholder 2">
            <a:extLst>
              <a:ext uri="{FF2B5EF4-FFF2-40B4-BE49-F238E27FC236}">
                <a16:creationId xmlns:a16="http://schemas.microsoft.com/office/drawing/2014/main" id="{4DF92457-058B-454F-9B9F-66381C4FFC99}"/>
              </a:ext>
            </a:extLst>
          </p:cNvPr>
          <p:cNvSpPr>
            <a:spLocks noGrp="1"/>
          </p:cNvSpPr>
          <p:nvPr>
            <p:ph idx="1"/>
          </p:nvPr>
        </p:nvSpPr>
        <p:spPr>
          <a:xfrm>
            <a:off x="6281376" y="2110036"/>
            <a:ext cx="5275001" cy="4045683"/>
          </a:xfrm>
        </p:spPr>
        <p:txBody>
          <a:bodyPr>
            <a:normAutofit/>
          </a:bodyPr>
          <a:lstStyle/>
          <a:p>
            <a:pPr marL="305435" indent="-305435"/>
            <a:r>
              <a:rPr lang="en-US" sz="3200" b="1" dirty="0">
                <a:ea typeface="+mn-lt"/>
                <a:cs typeface="+mn-lt"/>
              </a:rPr>
              <a:t>WAIT First</a:t>
            </a:r>
            <a:r>
              <a:rPr lang="en-US" sz="3200">
                <a:ea typeface="+mn-lt"/>
                <a:cs typeface="+mn-lt"/>
              </a:rPr>
              <a:t> - Why Am I Telling? </a:t>
            </a:r>
          </a:p>
          <a:p>
            <a:pPr marL="305435" indent="-305435"/>
            <a:r>
              <a:rPr lang="en-US" sz="2000">
                <a:solidFill>
                  <a:schemeClr val="tx1"/>
                </a:solidFill>
                <a:ea typeface="+mn-lt"/>
                <a:cs typeface="+mn-lt"/>
              </a:rPr>
              <a:t>Consider before speaking if disclosing personal </a:t>
            </a:r>
            <a:r>
              <a:rPr lang="en-US" sz="2000" dirty="0">
                <a:solidFill>
                  <a:schemeClr val="tx1"/>
                </a:solidFill>
                <a:ea typeface="+mn-lt"/>
                <a:cs typeface="+mn-lt"/>
              </a:rPr>
              <a:t>information will benefit your client.</a:t>
            </a:r>
          </a:p>
          <a:p>
            <a:pPr marL="305435" indent="-305435"/>
            <a:r>
              <a:rPr lang="en-US" sz="2000">
                <a:ea typeface="+mn-lt"/>
                <a:cs typeface="+mn-lt"/>
              </a:rPr>
              <a:t>Unless a clear benefit to the client can be identified, self-disclosure should not be used.</a:t>
            </a:r>
            <a:endParaRPr lang="en-US" sz="2000" dirty="0">
              <a:solidFill>
                <a:schemeClr val="tx1"/>
              </a:solidFill>
            </a:endParaRPr>
          </a:p>
          <a:p>
            <a:pPr marL="305435" indent="-305435"/>
            <a:endParaRPr lang="en-US" sz="2000" dirty="0">
              <a:solidFill>
                <a:srgbClr val="000000"/>
              </a:solidFill>
            </a:endParaRPr>
          </a:p>
        </p:txBody>
      </p:sp>
      <p:sp>
        <p:nvSpPr>
          <p:cNvPr id="46" name="Flowchart: Connector 45">
            <a:extLst>
              <a:ext uri="{FF2B5EF4-FFF2-40B4-BE49-F238E27FC236}">
                <a16:creationId xmlns:a16="http://schemas.microsoft.com/office/drawing/2014/main" id="{BD1FDEB3-2D75-4BE8-95B3-9CE3E60A0F26}"/>
              </a:ext>
            </a:extLst>
          </p:cNvPr>
          <p:cNvSpPr/>
          <p:nvPr/>
        </p:nvSpPr>
        <p:spPr>
          <a:xfrm>
            <a:off x="1451708" y="2663092"/>
            <a:ext cx="3311767" cy="3223844"/>
          </a:xfrm>
          <a:prstGeom prst="flowChartConnector">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8" descr="Raised hand">
            <a:extLst>
              <a:ext uri="{FF2B5EF4-FFF2-40B4-BE49-F238E27FC236}">
                <a16:creationId xmlns:a16="http://schemas.microsoft.com/office/drawing/2014/main" id="{86760426-9F64-4960-97D8-5E40F5F9C2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0185" y="2893646"/>
            <a:ext cx="2760784" cy="2760784"/>
          </a:xfrm>
          <a:prstGeom prst="rect">
            <a:avLst/>
          </a:prstGeom>
        </p:spPr>
      </p:pic>
    </p:spTree>
    <p:extLst>
      <p:ext uri="{BB962C8B-B14F-4D97-AF65-F5344CB8AC3E}">
        <p14:creationId xmlns:p14="http://schemas.microsoft.com/office/powerpoint/2010/main" val="3145285605"/>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64C4411FAF444595E4761195019359" ma:contentTypeVersion="4" ma:contentTypeDescription="Create a new document." ma:contentTypeScope="" ma:versionID="43e36834659bd496970a19fe4e358b0f">
  <xsd:schema xmlns:xsd="http://www.w3.org/2001/XMLSchema" xmlns:xs="http://www.w3.org/2001/XMLSchema" xmlns:p="http://schemas.microsoft.com/office/2006/metadata/properties" xmlns:ns2="48257afe-ce2f-4e55-a150-c48bf03d3732" targetNamespace="http://schemas.microsoft.com/office/2006/metadata/properties" ma:root="true" ma:fieldsID="11f7eb014fe54f53933e802317f2a974" ns2:_="">
    <xsd:import namespace="48257afe-ce2f-4e55-a150-c48bf03d373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257afe-ce2f-4e55-a150-c48bf03d37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40FBF5-CE22-4CB2-841B-DC40463B86A3}">
  <ds:schemaRefs>
    <ds:schemaRef ds:uri="http://schemas.microsoft.com/sharepoint/v3/contenttype/forms"/>
  </ds:schemaRefs>
</ds:datastoreItem>
</file>

<file path=customXml/itemProps2.xml><?xml version="1.0" encoding="utf-8"?>
<ds:datastoreItem xmlns:ds="http://schemas.openxmlformats.org/officeDocument/2006/customXml" ds:itemID="{4DDAA65C-2A3E-41E3-8210-42F87A33F1C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28DA366-30B1-430C-B9B2-BA269E1ED5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257afe-ce2f-4e55-a150-c48bf03d37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Words>
  <Application>Microsoft Office PowerPoint</Application>
  <PresentationFormat>Widescreen</PresentationFormat>
  <Paragraphs>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DividendVTI</vt:lpstr>
      <vt:lpstr>Self-Disclosure in Nutritional Counseling </vt:lpstr>
      <vt:lpstr>PowerPoint Presentation</vt:lpstr>
      <vt:lpstr>4 Types of self-disclosure</vt:lpstr>
      <vt:lpstr>Deliberate</vt:lpstr>
      <vt:lpstr>Accidental</vt:lpstr>
      <vt:lpstr>Unavoidable</vt:lpstr>
      <vt:lpstr>Client-Initiated</vt:lpstr>
      <vt:lpstr>Golden   rules</vt:lpstr>
      <vt:lpstr>Golden rules</vt:lpstr>
      <vt:lpstr>Golden rules</vt:lpstr>
      <vt:lpstr>Golden rules</vt:lpstr>
      <vt:lpstr>Golden rules</vt:lpstr>
      <vt:lpstr>Golden rules</vt:lpstr>
      <vt:lpstr>PowerPoint Presentation</vt:lpstr>
      <vt:lpstr>PowerPoint Presentation</vt:lpstr>
      <vt:lpstr>Inappropriate self-disclosure </vt:lpstr>
      <vt:lpstr>Is it considered inappropriate even if the client asks the nutrition counselor A personal question? </vt:lpstr>
      <vt:lpstr>Class Activity:  Inappropriate Self-Disclosure</vt:lpstr>
      <vt:lpstr>Appropriate Self - Disclosure</vt:lpstr>
      <vt:lpstr>Two Types</vt:lpstr>
      <vt:lpstr>Things to keep in mind...</vt:lpstr>
      <vt:lpstr>Goals of appropriate self-disclosure</vt:lpstr>
      <vt:lpstr>Class Activity:  appropriate Self-Disclosure</vt:lpstr>
      <vt:lpstr>Did anyone change their mind about using self-disclosure? </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Self-Disclosure in Nutritional Counseling </dc:title>
  <dc:creator/>
  <cp:lastModifiedBy/>
  <cp:revision>1717</cp:revision>
  <dcterms:created xsi:type="dcterms:W3CDTF">2020-09-04T21:58:50Z</dcterms:created>
  <dcterms:modified xsi:type="dcterms:W3CDTF">2020-09-22T07:46:57Z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0x010100A364C4411FAF444595E4761195019359</vt:lpwstr>
  </property>
</Properties>
</file>